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34"/>
  </p:notesMasterIdLst>
  <p:sldIdLst>
    <p:sldId id="256" r:id="rId2"/>
    <p:sldId id="257" r:id="rId3"/>
    <p:sldId id="474" r:id="rId4"/>
    <p:sldId id="476" r:id="rId5"/>
    <p:sldId id="475" r:id="rId6"/>
    <p:sldId id="420" r:id="rId7"/>
    <p:sldId id="421" r:id="rId8"/>
    <p:sldId id="478" r:id="rId9"/>
    <p:sldId id="477" r:id="rId10"/>
    <p:sldId id="470" r:id="rId11"/>
    <p:sldId id="479" r:id="rId12"/>
    <p:sldId id="480" r:id="rId13"/>
    <p:sldId id="494" r:id="rId14"/>
    <p:sldId id="495" r:id="rId15"/>
    <p:sldId id="496" r:id="rId16"/>
    <p:sldId id="481" r:id="rId17"/>
    <p:sldId id="472" r:id="rId18"/>
    <p:sldId id="473" r:id="rId19"/>
    <p:sldId id="426" r:id="rId20"/>
    <p:sldId id="482" r:id="rId21"/>
    <p:sldId id="492" r:id="rId22"/>
    <p:sldId id="493" r:id="rId23"/>
    <p:sldId id="425" r:id="rId24"/>
    <p:sldId id="484" r:id="rId25"/>
    <p:sldId id="485" r:id="rId26"/>
    <p:sldId id="489" r:id="rId27"/>
    <p:sldId id="486" r:id="rId28"/>
    <p:sldId id="490" r:id="rId29"/>
    <p:sldId id="487" r:id="rId30"/>
    <p:sldId id="488" r:id="rId31"/>
    <p:sldId id="491" r:id="rId32"/>
    <p:sldId id="483" r:id="rId3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9900"/>
    <a:srgbClr val="33CC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Estilo com Tema 2 - Ênfase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96" autoAdjust="0"/>
    <p:restoredTop sz="94660"/>
  </p:normalViewPr>
  <p:slideViewPr>
    <p:cSldViewPr>
      <p:cViewPr>
        <p:scale>
          <a:sx n="60" d="100"/>
          <a:sy n="60" d="100"/>
        </p:scale>
        <p:origin x="-179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0257C2-872E-445C-AED1-8C3A54EF2091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4A7F044D-5A78-4567-AF40-42ACB6ACBD7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280925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/>
          </a:p>
        </p:txBody>
      </p:sp>
      <p:sp>
        <p:nvSpPr>
          <p:cNvPr id="819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fld id="{6C8AD008-F275-41C2-AEA4-150BD8366926}" type="slidenum">
              <a:rPr lang="pt-BR" altLang="pt-BR">
                <a:latin typeface="Calibri" pitchFamily="34" charset="0"/>
              </a:rPr>
              <a:pPr/>
              <a:t>1</a:t>
            </a:fld>
            <a:endParaRPr lang="pt-BR" alt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203200" y="0"/>
            <a:ext cx="3778250" cy="6858000"/>
            <a:chOff x="203200" y="0"/>
            <a:chExt cx="3778250" cy="6858001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>
                <a:gd name="T0" fmla="*/ 0 w 860"/>
                <a:gd name="T1" fmla="*/ 2445 h 2502"/>
                <a:gd name="T2" fmla="*/ 228 w 860"/>
                <a:gd name="T3" fmla="*/ 2502 h 2502"/>
                <a:gd name="T4" fmla="*/ 860 w 860"/>
                <a:gd name="T5" fmla="*/ 0 h 2502"/>
                <a:gd name="T6" fmla="*/ 620 w 860"/>
                <a:gd name="T7" fmla="*/ 0 h 2502"/>
                <a:gd name="T8" fmla="*/ 0 w 860"/>
                <a:gd name="T9" fmla="*/ 2445 h 2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203200" y="0"/>
              <a:ext cx="1336675" cy="3862389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7" name="Freeform 8"/>
            <p:cNvSpPr/>
            <p:nvPr/>
          </p:nvSpPr>
          <p:spPr bwMode="auto">
            <a:xfrm>
              <a:off x="207963" y="3776664"/>
              <a:ext cx="1936750" cy="3081337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8" name="Freeform 9"/>
            <p:cNvSpPr/>
            <p:nvPr/>
          </p:nvSpPr>
          <p:spPr bwMode="auto">
            <a:xfrm>
              <a:off x="646113" y="3886201"/>
              <a:ext cx="2373312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9" name="Freeform 10"/>
            <p:cNvSpPr/>
            <p:nvPr/>
          </p:nvSpPr>
          <p:spPr bwMode="auto">
            <a:xfrm>
              <a:off x="641350" y="3881439"/>
              <a:ext cx="3340100" cy="2976562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0" name="Freeform 11"/>
            <p:cNvSpPr/>
            <p:nvPr/>
          </p:nvSpPr>
          <p:spPr bwMode="auto">
            <a:xfrm>
              <a:off x="203200" y="3771901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11" name="Freeform 12"/>
          <p:cNvSpPr>
            <a:spLocks/>
          </p:cNvSpPr>
          <p:nvPr/>
        </p:nvSpPr>
        <p:spPr bwMode="auto">
          <a:xfrm>
            <a:off x="203200" y="3771900"/>
            <a:ext cx="361950" cy="90488"/>
          </a:xfrm>
          <a:custGeom>
            <a:avLst/>
            <a:gdLst>
              <a:gd name="T0" fmla="*/ 228 w 228"/>
              <a:gd name="T1" fmla="*/ 57 h 57"/>
              <a:gd name="T2" fmla="*/ 0 w 228"/>
              <a:gd name="T3" fmla="*/ 0 h 57"/>
              <a:gd name="T4" fmla="*/ 222 w 228"/>
              <a:gd name="T5" fmla="*/ 54 h 57"/>
              <a:gd name="T6" fmla="*/ 228 w 228"/>
              <a:gd name="T7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560388" y="3867150"/>
            <a:ext cx="61912" cy="80963"/>
          </a:xfrm>
          <a:custGeom>
            <a:avLst/>
            <a:gdLst>
              <a:gd name="T0" fmla="*/ 0 w 39"/>
              <a:gd name="T1" fmla="*/ 0 h 51"/>
              <a:gd name="T2" fmla="*/ 39 w 39"/>
              <a:gd name="T3" fmla="*/ 51 h 51"/>
              <a:gd name="T4" fmla="*/ 3 w 39"/>
              <a:gd name="T5" fmla="*/ 0 h 51"/>
              <a:gd name="T6" fmla="*/ 0 w 39"/>
              <a:gd name="T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7326313" y="6116638"/>
            <a:ext cx="8572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FF397-D1CF-486A-88F2-F8E348DC5455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4263" y="6116638"/>
            <a:ext cx="36083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638" y="6116638"/>
            <a:ext cx="411162" cy="365125"/>
          </a:xfrm>
        </p:spPr>
        <p:txBody>
          <a:bodyPr/>
          <a:lstStyle>
            <a:lvl1pPr>
              <a:defRPr/>
            </a:lvl1pPr>
          </a:lstStyle>
          <a:p>
            <a:fld id="{25904C91-CF95-4252-8D32-FCB71DF8D83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4063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3775" y="6108700"/>
            <a:ext cx="8572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587A4-23AC-416A-8BFC-B984C96EFF23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3263" y="6108700"/>
            <a:ext cx="53133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175" y="6108700"/>
            <a:ext cx="428625" cy="365125"/>
          </a:xfrm>
        </p:spPr>
        <p:txBody>
          <a:bodyPr/>
          <a:lstStyle>
            <a:lvl1pPr>
              <a:defRPr/>
            </a:lvl1pPr>
          </a:lstStyle>
          <a:p>
            <a:fld id="{C6F89AE8-6F4C-4B5D-A436-A863D0C1E64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02988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577A6-C92C-43A8-A6C3-30192C0DCFBD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E650B-786B-4769-BB61-833888820FD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4884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8C5A7-6161-481D-B2A9-07DF7267B2C7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377ADC-1DE0-4E79-98E7-1321C3D9308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1214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06075-1B30-4E15-A1ED-E55146135BDA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56D05-B5E5-4586-948F-CC2C5F75108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346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CB1D6-3F5F-4F83-B9A5-AB2C8961037F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08A8AB-2100-43B0-96AF-815E18CE463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8857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6E6AF-14B9-499E-AB4E-2DCF266C7B8A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424AAF-CF48-4E19-AE21-7D25833CDF6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2352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785C9-8C6F-48A8-ABCA-335499048856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8E5F6-05D8-417B-BFA9-B0E505F200C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72159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21BBA-CE12-4556-B906-D4A4D7A02F55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AE8E5-2C72-40A4-9F39-56BFFA8068B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3527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2631-0999-4223-B794-B127173198EC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CA02F-FF1A-4498-AA17-56FFF90B28D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99374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D776A-D90D-499D-B758-364D49F2CDBD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96EB7-7DAA-43EA-9CEA-59C883B413A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0295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/>
          <p:nvPr/>
        </p:nvSpPr>
        <p:spPr>
          <a:xfrm>
            <a:off x="969963" y="863600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defRPr/>
            </a:pPr>
            <a:r>
              <a:rPr lang="en-US" sz="8000" dirty="0">
                <a:effectLst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8172450" y="2819400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defRPr/>
            </a:pPr>
            <a:r>
              <a:rPr lang="en-US" sz="8000" dirty="0">
                <a:effectLst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6CB66-30E3-454D-99E8-501A59115D5E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69EFDE5-2D83-4C0A-8EB0-D1F8B0E0013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7924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706F1-1717-46DB-AA34-2370ECFBC94A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217A5-0130-4BC6-9D43-D973616D3E0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04132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/>
          <p:nvPr/>
        </p:nvSpPr>
        <p:spPr>
          <a:xfrm>
            <a:off x="969963" y="863600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defRPr/>
            </a:pPr>
            <a:r>
              <a:rPr lang="en-US" sz="8000" dirty="0">
                <a:effectLst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8172450" y="2819400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defRPr/>
            </a:pPr>
            <a:r>
              <a:rPr lang="en-US" sz="8000" dirty="0">
                <a:effectLst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16013-FAFE-425B-96C7-619B50EF7EA9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E24DFF6-A421-4A27-BEFB-F9232D5B134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31544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E56E8-5D8A-41F5-8153-3409CFB6B845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04D2C49-4421-435E-A995-EE7145A3DDD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0631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07D1F-C08D-451F-A4DD-065FE1F511D9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864DA7-637C-4FDE-9344-2E8A530B57E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74771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094D5-E8D0-4528-A5A5-5041B83582D9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AA991-DC74-4158-B6EC-A1524BAEC14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87430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3"/>
          <p:cNvGrpSpPr>
            <a:grpSpLocks/>
          </p:cNvGrpSpPr>
          <p:nvPr/>
        </p:nvGrpSpPr>
        <p:grpSpPr bwMode="auto">
          <a:xfrm>
            <a:off x="0" y="0"/>
            <a:ext cx="2132013" cy="6858000"/>
            <a:chOff x="0" y="0"/>
            <a:chExt cx="2132013" cy="6858001"/>
          </a:xfrm>
        </p:grpSpPr>
        <p:sp>
          <p:nvSpPr>
            <p:cNvPr id="1032" name="Freeform 6"/>
            <p:cNvSpPr>
              <a:spLocks/>
            </p:cNvSpPr>
            <p:nvPr/>
          </p:nvSpPr>
          <p:spPr bwMode="auto">
            <a:xfrm>
              <a:off x="0" y="0"/>
              <a:ext cx="1073150" cy="5291138"/>
            </a:xfrm>
            <a:custGeom>
              <a:avLst/>
              <a:gdLst>
                <a:gd name="T0" fmla="*/ 0 w 676"/>
                <a:gd name="T1" fmla="*/ 3132 h 3333"/>
                <a:gd name="T2" fmla="*/ 0 w 676"/>
                <a:gd name="T3" fmla="*/ 3312 h 3333"/>
                <a:gd name="T4" fmla="*/ 126 w 676"/>
                <a:gd name="T5" fmla="*/ 3333 h 3333"/>
                <a:gd name="T6" fmla="*/ 676 w 676"/>
                <a:gd name="T7" fmla="*/ 0 h 3333"/>
                <a:gd name="T8" fmla="*/ 514 w 676"/>
                <a:gd name="T9" fmla="*/ 0 h 3333"/>
                <a:gd name="T10" fmla="*/ 0 w 676"/>
                <a:gd name="T11" fmla="*/ 3132 h 3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9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4"/>
              <a:ext cx="906463" cy="1195387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1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1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4"/>
              <a:ext cx="1377950" cy="1500187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982663" y="457200"/>
            <a:ext cx="7704137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  <a:endParaRPr lang="en-US" altLang="pt-BR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82663" y="2667000"/>
            <a:ext cx="770413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063" y="6116638"/>
            <a:ext cx="858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00" b="0" i="0" smtClean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E1D06D-9A02-43D7-B3E9-4EBA0EFCD78A}" type="datetimeFigureOut">
              <a:rPr lang="pt-BR"/>
              <a:pPr>
                <a:defRPr/>
              </a:pPr>
              <a:t>18/06/2018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7550" y="6116638"/>
            <a:ext cx="53133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00" b="0" i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4050" y="6116638"/>
            <a:ext cx="4127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Corbel" pitchFamily="34" charset="0"/>
              </a:defRPr>
            </a:lvl1pPr>
          </a:lstStyle>
          <a:p>
            <a:fld id="{A39C420F-1DF7-4EE1-8E56-A902D231C367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63" r:id="rId12"/>
    <p:sldLayoutId id="2147483757" r:id="rId13"/>
    <p:sldLayoutId id="2147483764" r:id="rId14"/>
    <p:sldLayoutId id="2147483758" r:id="rId15"/>
    <p:sldLayoutId id="2147483759" r:id="rId16"/>
    <p:sldLayoutId id="2147483760" r:id="rId17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000" kern="1200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rgbClr val="1287C3"/>
        </a:buClr>
        <a:buSzPct val="14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rgbClr val="1287C3"/>
        </a:buClr>
        <a:buSzPct val="14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rgbClr val="1287C3"/>
        </a:buClr>
        <a:buSzPct val="145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rgbClr val="1287C3"/>
        </a:buClr>
        <a:buSzPct val="145000"/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rgbClr val="1287C3"/>
        </a:buClr>
        <a:buSzPct val="145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mara.leg.br/Internet/deputado/Dep_Detalhe.asp?id=5310622" TargetMode="External"/><Relationship Id="rId13" Type="http://schemas.openxmlformats.org/officeDocument/2006/relationships/hyperlink" Target="http://www.camara.leg.br/Internet/deputado/Dep_Detalhe.asp?id=5310661" TargetMode="External"/><Relationship Id="rId3" Type="http://schemas.openxmlformats.org/officeDocument/2006/relationships/hyperlink" Target="http://www.camara.leg.br/Internet/deputado/Dep_Detalhe.asp?id=5310625" TargetMode="External"/><Relationship Id="rId7" Type="http://schemas.openxmlformats.org/officeDocument/2006/relationships/hyperlink" Target="http://www.camara.leg.br/Internet/deputado/Dep_Detalhe.asp?id=5310564" TargetMode="External"/><Relationship Id="rId12" Type="http://schemas.openxmlformats.org/officeDocument/2006/relationships/hyperlink" Target="http://www.camara.leg.br/Internet/deputado/Dep_Detalhe.asp?id=5310621" TargetMode="External"/><Relationship Id="rId2" Type="http://schemas.openxmlformats.org/officeDocument/2006/relationships/hyperlink" Target="http://www.camara.leg.br/Internet/deputado/Dep_Detalhe.asp?id=531032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amara.leg.br/Internet/deputado/Dep_Detalhe.asp?id=5310456" TargetMode="External"/><Relationship Id="rId11" Type="http://schemas.openxmlformats.org/officeDocument/2006/relationships/hyperlink" Target="http://www.camara.leg.br/Internet/deputado/Dep_Detalhe.asp?id=5310620" TargetMode="External"/><Relationship Id="rId5" Type="http://schemas.openxmlformats.org/officeDocument/2006/relationships/hyperlink" Target="http://www.camara.leg.br/Internet/deputado/Dep_Detalhe.asp?id=5310433" TargetMode="External"/><Relationship Id="rId10" Type="http://schemas.openxmlformats.org/officeDocument/2006/relationships/hyperlink" Target="http://www.camara.leg.br/Internet/deputado/Dep_Detalhe.asp?id=5310790" TargetMode="External"/><Relationship Id="rId4" Type="http://schemas.openxmlformats.org/officeDocument/2006/relationships/hyperlink" Target="http://www.camara.leg.br/Internet/deputado/Dep_Detalhe.asp?id=5310465" TargetMode="External"/><Relationship Id="rId9" Type="http://schemas.openxmlformats.org/officeDocument/2006/relationships/hyperlink" Target="http://www.camara.leg.br/Internet/deputado/Dep_Detalhe.asp?id=5310309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mara.leg.br/Internet/deputado/Dep_Detalhe.asp?id=5310784" TargetMode="External"/><Relationship Id="rId3" Type="http://schemas.openxmlformats.org/officeDocument/2006/relationships/hyperlink" Target="http://www.camara.leg.br/Internet/deputado/Dep_Detalhe.asp?id=5310643" TargetMode="External"/><Relationship Id="rId7" Type="http://schemas.openxmlformats.org/officeDocument/2006/relationships/hyperlink" Target="http://www.camara.leg.br/Internet/deputado/Dep_Detalhe.asp?id=5310740" TargetMode="External"/><Relationship Id="rId2" Type="http://schemas.openxmlformats.org/officeDocument/2006/relationships/hyperlink" Target="http://www.camara.leg.br/Internet/deputado/Dep_Detalhe.asp?id=5310579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amara.leg.br/Internet/deputado/Dep_Detalhe.asp?id=5310466" TargetMode="External"/><Relationship Id="rId5" Type="http://schemas.openxmlformats.org/officeDocument/2006/relationships/hyperlink" Target="http://www.camara.leg.br/Internet/deputado/Dep_Detalhe.asp?id=5310814" TargetMode="External"/><Relationship Id="rId10" Type="http://schemas.openxmlformats.org/officeDocument/2006/relationships/hyperlink" Target="http://www.camara.leg.br/Internet/deputado/Dep_Detalhe.asp?id=5310563" TargetMode="External"/><Relationship Id="rId4" Type="http://schemas.openxmlformats.org/officeDocument/2006/relationships/hyperlink" Target="http://www.camara.leg.br/Internet/deputado/Dep_Detalhe.asp?id=5310411" TargetMode="External"/><Relationship Id="rId9" Type="http://schemas.openxmlformats.org/officeDocument/2006/relationships/hyperlink" Target="http://www.camara.leg.br/Internet/deputado/Dep_Detalhe.asp?id=5310753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mara.leg.br/Internet/deputado/Dep_Detalhe.asp?id=5310527" TargetMode="External"/><Relationship Id="rId3" Type="http://schemas.openxmlformats.org/officeDocument/2006/relationships/hyperlink" Target="http://www.camara.leg.br/Internet/deputado/Dep_Detalhe.asp?id=5310531" TargetMode="External"/><Relationship Id="rId7" Type="http://schemas.openxmlformats.org/officeDocument/2006/relationships/hyperlink" Target="http://www.camara.leg.br/Internet/deputado/Dep_Detalhe.asp?id=5310600" TargetMode="External"/><Relationship Id="rId2" Type="http://schemas.openxmlformats.org/officeDocument/2006/relationships/hyperlink" Target="http://www.camara.leg.br/Internet/deputado/Dep_Detalhe.asp?id=5310582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amara.leg.br/Internet/deputado/Dep_Detalhe.asp?id=5310508" TargetMode="External"/><Relationship Id="rId5" Type="http://schemas.openxmlformats.org/officeDocument/2006/relationships/hyperlink" Target="http://www.camara.leg.br/Internet/deputado/Dep_Detalhe.asp?id=5310547" TargetMode="External"/><Relationship Id="rId4" Type="http://schemas.openxmlformats.org/officeDocument/2006/relationships/hyperlink" Target="http://www.camara.leg.br/Internet/deputado/Dep_Detalhe.asp?id=5310902" TargetMode="External"/><Relationship Id="rId9" Type="http://schemas.openxmlformats.org/officeDocument/2006/relationships/hyperlink" Target="http://www.camara.leg.br/Internet/deputado/Dep_Detalhe.asp?id=5310320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ara.leg.br/Internet/deputado/Dep_Detalhe.asp?id=5310760" TargetMode="External"/><Relationship Id="rId7" Type="http://schemas.openxmlformats.org/officeDocument/2006/relationships/hyperlink" Target="http://www.camara.leg.br/Internet/deputado/Dep_Detalhe.asp?id=5310534" TargetMode="External"/><Relationship Id="rId2" Type="http://schemas.openxmlformats.org/officeDocument/2006/relationships/hyperlink" Target="http://www.camara.leg.br/Internet/deputado/Dep_Detalhe.asp?id=531050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amara.leg.br/Internet/deputado/Dep_Detalhe.asp?id=5310763" TargetMode="External"/><Relationship Id="rId5" Type="http://schemas.openxmlformats.org/officeDocument/2006/relationships/hyperlink" Target="http://www.camara.leg.br/Internet/deputado/Dep_Detalhe.asp?id=5310442" TargetMode="External"/><Relationship Id="rId4" Type="http://schemas.openxmlformats.org/officeDocument/2006/relationships/hyperlink" Target="http://www.camara.leg.br/Internet/deputado/Dep_Detalhe.asp?id=5310789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ara.leg.br/Internet/deputado/Dep_Detalhe.asp?id=5310530" TargetMode="External"/><Relationship Id="rId7" Type="http://schemas.openxmlformats.org/officeDocument/2006/relationships/hyperlink" Target="http://www.camara.leg.br/Internet/deputado/Dep_Detalhe.asp?id=5310407" TargetMode="External"/><Relationship Id="rId2" Type="http://schemas.openxmlformats.org/officeDocument/2006/relationships/hyperlink" Target="http://www.camara.leg.br/Internet/deputado/Dep_Detalhe.asp?id=531059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amara.leg.br/Internet/deputado/Dep_Detalhe.asp?id=5310529" TargetMode="External"/><Relationship Id="rId5" Type="http://schemas.openxmlformats.org/officeDocument/2006/relationships/hyperlink" Target="http://www.camara.leg.br/Internet/deputado/Dep_Detalhe.asp?id=5310573" TargetMode="External"/><Relationship Id="rId4" Type="http://schemas.openxmlformats.org/officeDocument/2006/relationships/hyperlink" Target="http://www.camara.leg.br/Internet/deputado/Dep_Detalhe.asp?id=5310390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ara.leg.br/Internet/deputado/Dep_Detalhe.asp?id=5310682" TargetMode="External"/><Relationship Id="rId2" Type="http://schemas.openxmlformats.org/officeDocument/2006/relationships/hyperlink" Target="http://www.camara.leg.br/Internet/deputado/Dep_Detalhe.asp?id=5310614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amara.leg.br/Internet/deputado/Dep_Detalhe.asp?id=5310388" TargetMode="External"/><Relationship Id="rId4" Type="http://schemas.openxmlformats.org/officeDocument/2006/relationships/hyperlink" Target="http://www.camara.leg.br/Internet/deputado/Dep_Detalhe.asp?id=5310397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9496" y="5572140"/>
            <a:ext cx="2598288" cy="1611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0" y="5414963"/>
            <a:ext cx="9144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Tahoma" pitchFamily="34" charset="0"/>
                <a:cs typeface="Tahoma" pitchFamily="34" charset="0"/>
              </a:rPr>
              <a:t>ASMETRO-SN</a:t>
            </a:r>
          </a:p>
        </p:txBody>
      </p:sp>
      <p:sp>
        <p:nvSpPr>
          <p:cNvPr id="7175" name="CaixaDeTexto 10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9" name="Retângulo 8"/>
          <p:cNvSpPr/>
          <p:nvPr/>
        </p:nvSpPr>
        <p:spPr>
          <a:xfrm>
            <a:off x="6516216" y="5572140"/>
            <a:ext cx="2655010" cy="1611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7180" name="Imagem 1" descr="F:\lona Asmetro grades_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5" y="79375"/>
            <a:ext cx="4044950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0" y="2106613"/>
            <a:ext cx="9144000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Assembléia Geral </a:t>
            </a:r>
            <a:r>
              <a:rPr lang="pt-BR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Extraordinária</a:t>
            </a:r>
            <a:endParaRPr lang="pt-BR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18/06/2018</a:t>
            </a:r>
            <a:endParaRPr lang="pt-BR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pic>
        <p:nvPicPr>
          <p:cNvPr id="9223" name="Imagem 1" descr="F:\lona Asmetro grades_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450"/>
            <a:ext cx="2801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843808" y="895568"/>
            <a:ext cx="2207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Pauta da AGE</a:t>
            </a:r>
            <a:endParaRPr lang="pt-BR" sz="2400" b="1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907704" y="2252479"/>
            <a:ext cx="70567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Informes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Kit de Natal;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Planos de Saúde;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Modernização do Inmetro – Agência Reguladora – PL 6621/2016.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736" y="1161247"/>
            <a:ext cx="150812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pic>
        <p:nvPicPr>
          <p:cNvPr id="9223" name="Imagem 1" descr="F:\lona Asmetro grades_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450"/>
            <a:ext cx="2801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179388" y="188913"/>
            <a:ext cx="8785225" cy="4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INFORMES</a:t>
            </a:r>
          </a:p>
        </p:txBody>
      </p:sp>
      <p:pic>
        <p:nvPicPr>
          <p:cNvPr id="11" name="Picture 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218" y="2806099"/>
            <a:ext cx="2292351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636" y="4581128"/>
            <a:ext cx="1663700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6167"/>
            <a:ext cx="144145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0" y="980728"/>
            <a:ext cx="9144000" cy="14401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12" name="Picture 5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603" y="2877617"/>
            <a:ext cx="2625725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54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9" name="CaixaDeTexto 11"/>
          <p:cNvSpPr txBox="1">
            <a:spLocks noChangeArrowheads="1"/>
          </p:cNvSpPr>
          <p:nvPr/>
        </p:nvSpPr>
        <p:spPr bwMode="auto">
          <a:xfrm>
            <a:off x="1" y="3171995"/>
            <a:ext cx="9144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dirty="0">
                <a:latin typeface="Arial" charset="0"/>
                <a:cs typeface="Tahoma" pitchFamily="34" charset="0"/>
              </a:rPr>
              <a:t>Saldo em </a:t>
            </a:r>
            <a:r>
              <a:rPr lang="pt-BR" altLang="pt-BR" sz="2400" dirty="0" smtClean="0">
                <a:latin typeface="Arial" charset="0"/>
                <a:cs typeface="Tahoma" pitchFamily="34" charset="0"/>
              </a:rPr>
              <a:t>18/06/18</a:t>
            </a:r>
            <a:r>
              <a:rPr lang="pt-BR" altLang="pt-BR" sz="2400" dirty="0" smtClean="0">
                <a:latin typeface="Arial" charset="0"/>
                <a:cs typeface="Tahoma" pitchFamily="34" charset="0"/>
              </a:rPr>
              <a:t>:</a:t>
            </a:r>
            <a:endParaRPr lang="pt-BR" altLang="pt-BR" sz="2400" dirty="0">
              <a:latin typeface="Arial" charset="0"/>
              <a:cs typeface="Tahoma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b="1" dirty="0">
                <a:solidFill>
                  <a:schemeClr val="accent2">
                    <a:lumMod val="50000"/>
                  </a:schemeClr>
                </a:solidFill>
                <a:latin typeface="Arial" charset="0"/>
                <a:cs typeface="Tahoma" pitchFamily="34" charset="0"/>
              </a:rPr>
              <a:t>R$ </a:t>
            </a:r>
            <a:r>
              <a:rPr lang="pt-BR" altLang="pt-BR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Tahoma" pitchFamily="34" charset="0"/>
              </a:rPr>
              <a:t>39.316,28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pt-BR" altLang="pt-BR" sz="2400" b="1" dirty="0">
              <a:latin typeface="Arial" charset="0"/>
              <a:cs typeface="Tahoma" pitchFamily="34" charset="0"/>
            </a:endParaRPr>
          </a:p>
        </p:txBody>
      </p:sp>
      <p:pic>
        <p:nvPicPr>
          <p:cNvPr id="10" name="Picture 45" descr="Resultado de imagem para sald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42164"/>
            <a:ext cx="2835176" cy="200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79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vem' da força, a força vem da união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017588"/>
            <a:ext cx="2674938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1090613"/>
            <a:ext cx="174307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6963"/>
            <a:ext cx="190500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0" y="980728"/>
            <a:ext cx="9144000" cy="14401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1979712" y="230734"/>
            <a:ext cx="61563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RESTAURÔMETRO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/>
        </p:nvGraphicFramePr>
        <p:xfrm>
          <a:off x="179388" y="2708275"/>
          <a:ext cx="8785224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516"/>
                <a:gridCol w="627516"/>
                <a:gridCol w="627516"/>
                <a:gridCol w="627516"/>
                <a:gridCol w="627516"/>
                <a:gridCol w="627516"/>
                <a:gridCol w="627516"/>
                <a:gridCol w="627516"/>
                <a:gridCol w="627516"/>
                <a:gridCol w="627516"/>
                <a:gridCol w="627516"/>
                <a:gridCol w="627516"/>
                <a:gridCol w="627516"/>
                <a:gridCol w="627516"/>
              </a:tblGrid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DEZ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</a:t>
                      </a:r>
                      <a:endParaRPr lang="pt-B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>
                    <a:gradFill flip="none" rotWithShape="1">
                      <a:gsLst>
                        <a:gs pos="0">
                          <a:schemeClr val="tx1"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5" name="CaixaDeTexto 11"/>
          <p:cNvSpPr txBox="1">
            <a:spLocks noChangeArrowheads="1"/>
          </p:cNvSpPr>
          <p:nvPr/>
        </p:nvSpPr>
        <p:spPr bwMode="auto">
          <a:xfrm>
            <a:off x="1152128" y="3264947"/>
            <a:ext cx="7812360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>
              <a:buFont typeface="Wingdings 3" pitchFamily="18" charset="2"/>
              <a:buNone/>
              <a:defRPr/>
            </a:pPr>
            <a:endParaRPr lang="pt-BR" sz="2400" b="1" cap="all" dirty="0" smtClean="0"/>
          </a:p>
          <a:p>
            <a:pPr algn="ctr">
              <a:buFont typeface="Wingdings 3" pitchFamily="18" charset="2"/>
              <a:buNone/>
              <a:defRPr/>
            </a:pPr>
            <a:r>
              <a:rPr lang="pt-BR" sz="2500" b="1" cap="all" dirty="0" smtClean="0"/>
              <a:t>2 anoS </a:t>
            </a:r>
            <a:r>
              <a:rPr lang="pt-BR" sz="2500" b="1" cap="all" dirty="0" smtClean="0"/>
              <a:t>5 </a:t>
            </a:r>
            <a:r>
              <a:rPr lang="pt-BR" sz="2500" b="1" cap="all" dirty="0" smtClean="0"/>
              <a:t>meses  </a:t>
            </a:r>
            <a:r>
              <a:rPr lang="pt-BR" sz="2500" b="1" cap="all" dirty="0" smtClean="0"/>
              <a:t>30 </a:t>
            </a:r>
            <a:r>
              <a:rPr lang="pt-BR" sz="2500" b="1" cap="all" dirty="0" smtClean="0"/>
              <a:t>dias  </a:t>
            </a:r>
          </a:p>
          <a:p>
            <a:pPr algn="ctr">
              <a:buFont typeface="Wingdings 3" pitchFamily="18" charset="2"/>
              <a:buNone/>
              <a:defRPr/>
            </a:pPr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restaurante no campus de Xerém </a:t>
            </a:r>
          </a:p>
          <a:p>
            <a:pPr>
              <a:defRPr/>
            </a:pPr>
            <a:endParaRPr lang="pt-BR" altLang="pt-BR" sz="2400" dirty="0" smtClean="0">
              <a:latin typeface="Arial" charset="0"/>
              <a:cs typeface="Tahoma" pitchFamily="34" charset="0"/>
            </a:endParaRPr>
          </a:p>
        </p:txBody>
      </p:sp>
      <p:sp>
        <p:nvSpPr>
          <p:cNvPr id="16" name="AutoShape 6" descr="Resultado de imagem para qualidade de vida no trabalho"/>
          <p:cNvSpPr>
            <a:spLocks noChangeAspect="1" noChangeArrowheads="1"/>
          </p:cNvSpPr>
          <p:nvPr/>
        </p:nvSpPr>
        <p:spPr bwMode="auto">
          <a:xfrm>
            <a:off x="317500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7" name="AutoShape 10" descr="Resultado de imagem para vigilancia sanitaria desenhos"/>
          <p:cNvSpPr>
            <a:spLocks noChangeAspect="1" noChangeArrowheads="1"/>
          </p:cNvSpPr>
          <p:nvPr/>
        </p:nvSpPr>
        <p:spPr bwMode="auto">
          <a:xfrm>
            <a:off x="469900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8" name="AutoShape 14" descr="Resultado de imagem para camelo passando fome deserto desenho"/>
          <p:cNvSpPr>
            <a:spLocks noChangeAspect="1" noChangeArrowheads="1"/>
          </p:cNvSpPr>
          <p:nvPr/>
        </p:nvSpPr>
        <p:spPr bwMode="auto">
          <a:xfrm>
            <a:off x="622300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125538"/>
            <a:ext cx="30416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 rot="19871134">
            <a:off x="503322" y="3260887"/>
            <a:ext cx="799289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pt-BR" sz="8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E CONTANDO...</a:t>
            </a:r>
            <a:endParaRPr lang="pt-BR" sz="80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156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pic>
        <p:nvPicPr>
          <p:cNvPr id="9223" name="Imagem 1" descr="F:\lona Asmetro grades_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450"/>
            <a:ext cx="2801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0" y="980728"/>
            <a:ext cx="9144000" cy="14401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17" name="Imagem 1" descr="F:\lona Asmetro grades_2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450"/>
            <a:ext cx="2801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6" descr="Resultado de imagem para qualidade de vida no trabalho"/>
          <p:cNvSpPr>
            <a:spLocks noChangeAspect="1" noChangeArrowheads="1"/>
          </p:cNvSpPr>
          <p:nvPr/>
        </p:nvSpPr>
        <p:spPr bwMode="auto">
          <a:xfrm>
            <a:off x="317500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9" name="Retângulo 18"/>
          <p:cNvSpPr/>
          <p:nvPr/>
        </p:nvSpPr>
        <p:spPr>
          <a:xfrm>
            <a:off x="0" y="971442"/>
            <a:ext cx="9144000" cy="8129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/>
          <p:cNvSpPr txBox="1"/>
          <p:nvPr/>
        </p:nvSpPr>
        <p:spPr>
          <a:xfrm>
            <a:off x="35496" y="332656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Primeira Parcela do 13º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275856" y="3236783"/>
            <a:ext cx="5635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Informamos que de acordo com 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artigo 104 do estatuto do ASMETRO-SN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a 1ª parcela da “gratificação Natalina, 13º salário” será lançada na mensalidade de junho de 2018.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24" y="2924944"/>
            <a:ext cx="2569468" cy="192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86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008112" y="375047"/>
            <a:ext cx="615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Seguro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Funeral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CaixaDeTexto 19"/>
          <p:cNvSpPr txBox="1"/>
          <p:nvPr/>
        </p:nvSpPr>
        <p:spPr>
          <a:xfrm>
            <a:off x="3776047" y="2250500"/>
            <a:ext cx="535002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</a:pPr>
            <a:r>
              <a:rPr lang="pt-BR" sz="2000" b="1" dirty="0">
                <a:latin typeface="Comic Sans MS" pitchFamily="66" charset="0"/>
                <a:ea typeface="Tahoma" pitchFamily="34" charset="0"/>
                <a:cs typeface="Tahoma" pitchFamily="34" charset="0"/>
              </a:rPr>
              <a:t>Seguradora</a:t>
            </a:r>
            <a:r>
              <a:rPr lang="pt-BR" sz="2000" dirty="0">
                <a:latin typeface="Comic Sans MS" pitchFamily="66" charset="0"/>
                <a:ea typeface="Tahoma" pitchFamily="34" charset="0"/>
                <a:cs typeface="Tahoma" pitchFamily="34" charset="0"/>
              </a:rPr>
              <a:t>:  ALM SEGURADORA </a:t>
            </a:r>
            <a:endParaRPr lang="pt-BR" sz="2000" dirty="0" smtClean="0">
              <a:latin typeface="Comic Sans MS" pitchFamily="66" charset="0"/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lnSpc>
                <a:spcPct val="150000"/>
              </a:lnSpc>
            </a:pPr>
            <a:endParaRPr lang="pt-BR" sz="2000" dirty="0">
              <a:latin typeface="Comic Sans MS" pitchFamily="66" charset="0"/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lnSpc>
                <a:spcPct val="150000"/>
              </a:lnSpc>
            </a:pPr>
            <a:r>
              <a:rPr lang="pt-BR" sz="2000" b="1" dirty="0">
                <a:latin typeface="Comic Sans MS" pitchFamily="66" charset="0"/>
                <a:ea typeface="Tahoma" pitchFamily="34" charset="0"/>
                <a:cs typeface="Tahoma" pitchFamily="34" charset="0"/>
              </a:rPr>
              <a:t>APÓLICE</a:t>
            </a:r>
            <a:r>
              <a:rPr lang="pt-BR" sz="2000" dirty="0">
                <a:latin typeface="Comic Sans MS" pitchFamily="66" charset="0"/>
                <a:ea typeface="Tahoma" pitchFamily="34" charset="0"/>
                <a:cs typeface="Tahoma" pitchFamily="34" charset="0"/>
              </a:rPr>
              <a:t> Nº 001.5.02.000051 </a:t>
            </a:r>
          </a:p>
          <a:p>
            <a:pPr marL="1163638" indent="-1163638" algn="just">
              <a:lnSpc>
                <a:spcPct val="150000"/>
              </a:lnSpc>
            </a:pPr>
            <a:endParaRPr lang="pt-BR" sz="2000" b="1" dirty="0" smtClean="0">
              <a:latin typeface="Comic Sans MS" pitchFamily="66" charset="0"/>
              <a:ea typeface="Tahoma" pitchFamily="34" charset="0"/>
              <a:cs typeface="Tahoma" pitchFamily="34" charset="0"/>
            </a:endParaRPr>
          </a:p>
          <a:p>
            <a:pPr marL="1163638" indent="-1163638" algn="just">
              <a:lnSpc>
                <a:spcPct val="150000"/>
              </a:lnSpc>
            </a:pPr>
            <a:r>
              <a:rPr lang="pt-BR" sz="2000" b="1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Vigência</a:t>
            </a:r>
            <a:r>
              <a:rPr lang="pt-BR" sz="2000" dirty="0">
                <a:latin typeface="Comic Sans MS" pitchFamily="66" charset="0"/>
                <a:ea typeface="Tahoma" pitchFamily="34" charset="0"/>
                <a:cs typeface="Tahoma" pitchFamily="34" charset="0"/>
              </a:rPr>
              <a:t>: a partir de 24 horas de 1 de junho de 2018 às 24 horas de 1 junho de 2019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5" y="3140968"/>
            <a:ext cx="3218367" cy="154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1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872208" y="375047"/>
            <a:ext cx="615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SAC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CaixaDeTexto 19"/>
          <p:cNvSpPr txBox="1"/>
          <p:nvPr/>
        </p:nvSpPr>
        <p:spPr>
          <a:xfrm>
            <a:off x="2195736" y="1168291"/>
            <a:ext cx="68407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</a:pPr>
            <a:r>
              <a:rPr lang="pt-BR" sz="20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O </a:t>
            </a:r>
            <a:r>
              <a:rPr lang="pt-BR" sz="2000" dirty="0">
                <a:latin typeface="Comic Sans MS" pitchFamily="66" charset="0"/>
                <a:ea typeface="Tahoma" pitchFamily="34" charset="0"/>
                <a:cs typeface="Tahoma" pitchFamily="34" charset="0"/>
              </a:rPr>
              <a:t>segurado poderá entrar em contato com: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b="1" dirty="0">
                <a:latin typeface="Comic Sans MS" pitchFamily="66" charset="0"/>
                <a:ea typeface="Tahoma" pitchFamily="34" charset="0"/>
                <a:cs typeface="Tahoma" pitchFamily="34" charset="0"/>
              </a:rPr>
              <a:t>Central de atendimento </a:t>
            </a:r>
            <a:r>
              <a:rPr lang="pt-BR" sz="2000" dirty="0">
                <a:latin typeface="Comic Sans MS" pitchFamily="66" charset="0"/>
                <a:ea typeface="Tahoma" pitchFamily="34" charset="0"/>
                <a:cs typeface="Tahoma" pitchFamily="34" charset="0"/>
              </a:rPr>
              <a:t>24h através do telefone </a:t>
            </a:r>
            <a:r>
              <a:rPr lang="pt-BR" sz="20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0800-0562479 </a:t>
            </a:r>
            <a:r>
              <a:rPr lang="pt-BR" sz="2000" dirty="0">
                <a:latin typeface="Comic Sans MS" pitchFamily="66" charset="0"/>
                <a:ea typeface="Tahoma" pitchFamily="34" charset="0"/>
                <a:cs typeface="Tahoma" pitchFamily="34" charset="0"/>
              </a:rPr>
              <a:t>ou </a:t>
            </a:r>
            <a:r>
              <a:rPr lang="pt-BR" sz="20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0800-5802350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2000" dirty="0">
              <a:latin typeface="Comic Sans MS" pitchFamily="66" charset="0"/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b="1" dirty="0">
                <a:latin typeface="Comic Sans MS" pitchFamily="66" charset="0"/>
                <a:ea typeface="Tahoma" pitchFamily="34" charset="0"/>
                <a:cs typeface="Tahoma" pitchFamily="34" charset="0"/>
              </a:rPr>
              <a:t>Ouvidoria</a:t>
            </a:r>
            <a:r>
              <a:rPr lang="pt-BR" sz="2000" dirty="0">
                <a:latin typeface="Comic Sans MS" pitchFamily="66" charset="0"/>
                <a:ea typeface="Tahoma" pitchFamily="34" charset="0"/>
                <a:cs typeface="Tahoma" pitchFamily="34" charset="0"/>
              </a:rPr>
              <a:t> de segunda a sexta-feira das 9h às 18h através do telefone </a:t>
            </a:r>
            <a:r>
              <a:rPr lang="pt-BR" sz="20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0800-5802351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2000" dirty="0">
              <a:latin typeface="Comic Sans MS" pitchFamily="66" charset="0"/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b="1" dirty="0">
                <a:latin typeface="Comic Sans MS" pitchFamily="66" charset="0"/>
                <a:ea typeface="Tahoma" pitchFamily="34" charset="0"/>
                <a:cs typeface="Tahoma" pitchFamily="34" charset="0"/>
              </a:rPr>
              <a:t>Registro de sinistro </a:t>
            </a:r>
            <a:r>
              <a:rPr lang="pt-BR" sz="2000" dirty="0">
                <a:latin typeface="Comic Sans MS" pitchFamily="66" charset="0"/>
                <a:ea typeface="Tahoma" pitchFamily="34" charset="0"/>
                <a:cs typeface="Tahoma" pitchFamily="34" charset="0"/>
              </a:rPr>
              <a:t>de segunda a sexta-feira das 8h 30min às 17h 30min através do telefone </a:t>
            </a:r>
            <a:r>
              <a:rPr lang="pt-BR" sz="20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(021)3553-9999</a:t>
            </a:r>
            <a:endParaRPr lang="pt-BR" sz="2000" dirty="0"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028" y="116632"/>
            <a:ext cx="2711469" cy="1051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06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5496" y="2623206"/>
            <a:ext cx="4680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Morosidade da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Administração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3275856" y="1700808"/>
            <a:ext cx="5868144" cy="4366914"/>
            <a:chOff x="3275856" y="1700808"/>
            <a:chExt cx="5868144" cy="4366914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9319" y="1700808"/>
              <a:ext cx="5234681" cy="3606279"/>
            </a:xfrm>
            <a:prstGeom prst="rect">
              <a:avLst/>
            </a:prstGeom>
          </p:spPr>
        </p:pic>
        <p:pic>
          <p:nvPicPr>
            <p:cNvPr id="3891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3901229"/>
              <a:ext cx="1961381" cy="2166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Imagem 1" descr="F:\lona Asmetro grades_2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450"/>
            <a:ext cx="2801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179388" y="188913"/>
            <a:ext cx="8785225" cy="4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INFORMES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0" y="980728"/>
            <a:ext cx="9144000" cy="14401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781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2051720" y="300235"/>
            <a:ext cx="4304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Atualização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Cadastral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CaixaDeTexto 19"/>
          <p:cNvSpPr txBox="1"/>
          <p:nvPr/>
        </p:nvSpPr>
        <p:spPr>
          <a:xfrm>
            <a:off x="4203756" y="2204864"/>
            <a:ext cx="48490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pt-BR" dirty="0">
                <a:latin typeface="Comic Sans MS" pitchFamily="66" charset="0"/>
                <a:ea typeface="Tahoma" pitchFamily="34" charset="0"/>
                <a:cs typeface="Tahoma" pitchFamily="34" charset="0"/>
              </a:rPr>
              <a:t>Solicitamos a todos os </a:t>
            </a:r>
            <a:r>
              <a:rPr lang="pt-BR" b="1" dirty="0">
                <a:latin typeface="Comic Sans MS" pitchFamily="66" charset="0"/>
                <a:ea typeface="Tahoma" pitchFamily="34" charset="0"/>
                <a:cs typeface="Tahoma" pitchFamily="34" charset="0"/>
              </a:rPr>
              <a:t>nossos Sindicalizados e Associados </a:t>
            </a:r>
            <a:r>
              <a:rPr lang="pt-BR" dirty="0">
                <a:latin typeface="Comic Sans MS" pitchFamily="66" charset="0"/>
                <a:ea typeface="Tahoma" pitchFamily="34" charset="0"/>
                <a:cs typeface="Tahoma" pitchFamily="34" charset="0"/>
              </a:rPr>
              <a:t>que atualizem o seu cadastro no ASMETRO-SN, tendo em vista a necessidade de informar a justiça estes dados para fins de habilitação nas seguintes ações</a:t>
            </a:r>
            <a:r>
              <a:rPr lang="pt-BR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:</a:t>
            </a:r>
            <a:endParaRPr lang="pt-BR" dirty="0"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202" y="1916832"/>
            <a:ext cx="257175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15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2051720" y="300235"/>
            <a:ext cx="4304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Atualização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Cadastral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CaixaDeTexto 19"/>
          <p:cNvSpPr txBox="1"/>
          <p:nvPr/>
        </p:nvSpPr>
        <p:spPr>
          <a:xfrm>
            <a:off x="3707904" y="1484784"/>
            <a:ext cx="51125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Recebimento </a:t>
            </a:r>
            <a:r>
              <a:rPr lang="pt-BR" dirty="0">
                <a:latin typeface="Comic Sans MS" pitchFamily="66" charset="0"/>
                <a:ea typeface="Tahoma" pitchFamily="34" charset="0"/>
                <a:cs typeface="Tahoma" pitchFamily="34" charset="0"/>
              </a:rPr>
              <a:t>de precatórios das ações judiciais, movidas pelo SINTRASEF, dos 3,17% e 28%.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Restituição </a:t>
            </a:r>
            <a:r>
              <a:rPr lang="pt-BR" dirty="0">
                <a:latin typeface="Comic Sans MS" pitchFamily="66" charset="0"/>
                <a:ea typeface="Tahoma" pitchFamily="34" charset="0"/>
                <a:cs typeface="Tahoma" pitchFamily="34" charset="0"/>
              </a:rPr>
              <a:t>da cobrança indevida do Imposto de Renda das Férias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Pagamento </a:t>
            </a:r>
            <a:r>
              <a:rPr lang="pt-BR" dirty="0">
                <a:latin typeface="Comic Sans MS" pitchFamily="66" charset="0"/>
                <a:ea typeface="Tahoma" pitchFamily="34" charset="0"/>
                <a:cs typeface="Tahoma" pitchFamily="34" charset="0"/>
              </a:rPr>
              <a:t>da incorporação de gratificação de desempenho dos servidores aposentados do Inmetro.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Pagamento </a:t>
            </a:r>
            <a:r>
              <a:rPr lang="pt-BR" dirty="0">
                <a:latin typeface="Comic Sans MS" pitchFamily="66" charset="0"/>
                <a:ea typeface="Tahoma" pitchFamily="34" charset="0"/>
                <a:cs typeface="Tahoma" pitchFamily="34" charset="0"/>
              </a:rPr>
              <a:t>de Exercícios Anteriores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Concessão </a:t>
            </a:r>
            <a:r>
              <a:rPr lang="pt-BR" dirty="0">
                <a:latin typeface="Comic Sans MS" pitchFamily="66" charset="0"/>
                <a:ea typeface="Tahoma" pitchFamily="34" charset="0"/>
                <a:cs typeface="Tahoma" pitchFamily="34" charset="0"/>
              </a:rPr>
              <a:t>de Promoção e </a:t>
            </a:r>
            <a:r>
              <a:rPr lang="pt-BR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Progressão</a:t>
            </a:r>
            <a:endParaRPr lang="pt-BR" dirty="0"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851" y="2852936"/>
            <a:ext cx="2008021" cy="132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41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971600" y="375047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Concurso 2014 -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Excedentes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2530" name="Picture 2" descr="http://asmetro.org.br/portalsn/wp-content/uploads/2018/06/365d840f-3ca2-4e38-886a-cbc0482f5a27-560x4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84708"/>
            <a:ext cx="53340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37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547664" y="120235"/>
            <a:ext cx="450071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Judiciário </a:t>
            </a:r>
          </a:p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Ações para pagamento de instrutoria</a:t>
            </a:r>
          </a:p>
        </p:txBody>
      </p:sp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1547664" y="2204864"/>
            <a:ext cx="72728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pt-BR" sz="22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Os interessados devem contatar o ASMETRO-SN, para agendamento de reunião com o </a:t>
            </a:r>
            <a:r>
              <a:rPr lang="pt-BR" sz="2200" b="1" dirty="0">
                <a:latin typeface="Comic Sans MS" pitchFamily="66" charset="0"/>
                <a:ea typeface="Tahoma" pitchFamily="34" charset="0"/>
                <a:cs typeface="Tahoma" pitchFamily="34" charset="0"/>
              </a:rPr>
              <a:t>Dr. Paulo Vinícius</a:t>
            </a:r>
            <a:r>
              <a:rPr lang="pt-BR" sz="2200" dirty="0">
                <a:latin typeface="Comic Sans MS" pitchFamily="66" charset="0"/>
                <a:ea typeface="Tahoma" pitchFamily="34" charset="0"/>
                <a:cs typeface="Tahoma" pitchFamily="34" charset="0"/>
              </a:rPr>
              <a:t>, </a:t>
            </a:r>
            <a:r>
              <a:rPr lang="pt-BR" sz="22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através dos telefones: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200" dirty="0">
                <a:latin typeface="Comic Sans MS" pitchFamily="66" charset="0"/>
                <a:ea typeface="Tahoma" pitchFamily="34" charset="0"/>
                <a:cs typeface="Tahoma" pitchFamily="34" charset="0"/>
              </a:rPr>
              <a:t> </a:t>
            </a:r>
            <a:r>
              <a:rPr lang="pt-BR" sz="22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2679-9741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2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2679-9232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2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2679-9234</a:t>
            </a:r>
            <a:endParaRPr lang="pt-BR" sz="2200" dirty="0"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120235"/>
            <a:ext cx="29527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60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Resultado de imagem para boca no tromb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76872"/>
            <a:ext cx="304800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 explicativo em elipse 2"/>
          <p:cNvSpPr/>
          <p:nvPr/>
        </p:nvSpPr>
        <p:spPr>
          <a:xfrm>
            <a:off x="4332069" y="332656"/>
            <a:ext cx="4536504" cy="2664296"/>
          </a:xfrm>
          <a:prstGeom prst="wedgeEllipseCallout">
            <a:avLst>
              <a:gd name="adj1" fmla="val -49678"/>
              <a:gd name="adj2" fmla="val 607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dirty="0" smtClean="0">
                <a:latin typeface="Comic Sans MS" panose="030F0702030302020204" pitchFamily="66" charset="0"/>
              </a:rPr>
              <a:t>Processo de Licitação dos Terceirizados</a:t>
            </a:r>
            <a:endParaRPr lang="pt-BR" sz="3400" dirty="0">
              <a:latin typeface="Comic Sans MS" panose="030F0702030302020204" pitchFamily="66" charset="0"/>
            </a:endParaRPr>
          </a:p>
        </p:txBody>
      </p:sp>
      <p:pic>
        <p:nvPicPr>
          <p:cNvPr id="23556" name="Picture 4" descr="Imagem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632" y="3396224"/>
            <a:ext cx="288032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03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035538"/>
              </p:ext>
            </p:extLst>
          </p:nvPr>
        </p:nvGraphicFramePr>
        <p:xfrm>
          <a:off x="27718" y="0"/>
          <a:ext cx="9116281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4057"/>
                <a:gridCol w="7802224"/>
              </a:tblGrid>
              <a:tr h="648035">
                <a:tc gridSpan="2">
                  <a:txBody>
                    <a:bodyPr/>
                    <a:lstStyle/>
                    <a:p>
                      <a:r>
                        <a:rPr lang="pt-BR" sz="1500" dirty="0">
                          <a:effectLst/>
                        </a:rPr>
                        <a:t/>
                      </a:r>
                      <a:br>
                        <a:rPr lang="pt-BR" sz="1500" dirty="0">
                          <a:effectLst/>
                        </a:rPr>
                      </a:br>
                      <a:r>
                        <a:rPr lang="pt-BR" sz="1500" dirty="0">
                          <a:effectLst/>
                        </a:rPr>
                        <a:t>-------- Mensagem original --------</a:t>
                      </a:r>
                      <a:endParaRPr lang="pt-BR" sz="15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2475" marR="2475" marT="0" marB="0"/>
                </a:tc>
                <a:tc hMerge="1">
                  <a:txBody>
                    <a:bodyPr/>
                    <a:lstStyle/>
                    <a:p>
                      <a:endParaRPr lang="pt-BR" sz="1500" dirty="0"/>
                    </a:p>
                  </a:txBody>
                  <a:tcPr marL="3300" marR="3300" marT="1650" marB="1650"/>
                </a:tc>
              </a:tr>
              <a:tr h="5029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500" dirty="0">
                          <a:effectLst/>
                        </a:rPr>
                        <a:t>Assunto:</a:t>
                      </a:r>
                      <a:endParaRPr lang="pt-BR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marR="762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500" dirty="0">
                          <a:effectLst/>
                        </a:rPr>
                        <a:t>ENC: TR Apoio Administrativo com Plano de Saúde + Plano odontológico</a:t>
                      </a:r>
                      <a:endParaRPr lang="pt-BR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466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Data:</a:t>
                      </a:r>
                      <a:endParaRPr lang="pt-BR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marR="762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500" dirty="0">
                          <a:effectLst/>
                        </a:rPr>
                        <a:t>12.06.2018 10:52</a:t>
                      </a:r>
                      <a:endParaRPr lang="pt-BR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466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De:</a:t>
                      </a:r>
                      <a:endParaRPr lang="pt-BR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marR="762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500" dirty="0">
                          <a:effectLst/>
                        </a:rPr>
                        <a:t>Claudio W Barreto &lt;cwbarreto@inmetro.gov.br&gt;</a:t>
                      </a:r>
                      <a:endParaRPr lang="pt-BR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0136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Para:</a:t>
                      </a:r>
                      <a:endParaRPr lang="pt-BR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marR="762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500" dirty="0">
                          <a:effectLst/>
                        </a:rPr>
                        <a:t>"sballerini@asmetro.org.br" &lt;</a:t>
                      </a:r>
                      <a:r>
                        <a:rPr lang="pt-BR" sz="1500" dirty="0" smtClean="0">
                          <a:effectLst/>
                        </a:rPr>
                        <a:t>sballerini@asmetro.org.br, (XXXXXXXXXXXX)</a:t>
                      </a:r>
                    </a:p>
                    <a:p>
                      <a:pPr marL="76200" marR="762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15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</a:endParaRPr>
                    </a:p>
                    <a:p>
                      <a:r>
                        <a:rPr lang="pt-BR" sz="1500" dirty="0">
                          <a:effectLst/>
                        </a:rPr>
                        <a:t>  Prezado Sergio, bom dia.  Como servidor desta instituição, e em atenção ao que preconiza o art. 116, da Lei n.º 8.112/90, venho representar contra a ilegalidade proposta pela Presidência do Inmetro no que tange a concessão de Plano de Saúde e Plano Odontológico (INTEGRAIS) para os terceirizados, imposição contida no TR e Minuta de Edital.  Tal ingerência contraria os dispositivos legais e, ratifica discriminação contra as outras pessoas que prestam serviços terceirizados no âmbito do Inmetro.  O senhor que sempre atuou em prol dos servidores desta instituição sabe mais do que ninguém que diversos colegas estão em situação precária sem auxilio saúde, dependendo de colegas e/ou familiares para se manterem vivos. Diante do exposto solicito que a </a:t>
                      </a:r>
                      <a:r>
                        <a:rPr lang="pt-BR" sz="1500" dirty="0" err="1">
                          <a:effectLst/>
                        </a:rPr>
                        <a:t>Asmetro</a:t>
                      </a:r>
                      <a:r>
                        <a:rPr lang="pt-BR" sz="1500" dirty="0">
                          <a:effectLst/>
                        </a:rPr>
                        <a:t> se pronuncie contra esta disparidade que afronta os Servidores do Inmetro.   </a:t>
                      </a:r>
                      <a:endParaRPr lang="pt-BR" sz="1500" dirty="0" smtClean="0">
                        <a:effectLst/>
                      </a:endParaRPr>
                    </a:p>
                    <a:p>
                      <a:r>
                        <a:rPr lang="pt-BR" sz="1500" dirty="0" smtClean="0">
                          <a:effectLst/>
                        </a:rPr>
                        <a:t>Respeitosamente</a:t>
                      </a:r>
                      <a:r>
                        <a:rPr lang="pt-BR" sz="1500" dirty="0">
                          <a:effectLst/>
                        </a:rPr>
                        <a:t>,    </a:t>
                      </a:r>
                      <a:endParaRPr lang="pt-BR" sz="1500" dirty="0" smtClean="0">
                        <a:effectLst/>
                      </a:endParaRPr>
                    </a:p>
                    <a:p>
                      <a:endParaRPr lang="pt-BR" sz="1500" dirty="0" smtClean="0">
                        <a:effectLst/>
                      </a:endParaRPr>
                    </a:p>
                    <a:p>
                      <a:r>
                        <a:rPr lang="pt-BR" sz="1500" dirty="0" smtClean="0">
                          <a:effectLst/>
                        </a:rPr>
                        <a:t>Claudio </a:t>
                      </a:r>
                      <a:r>
                        <a:rPr lang="pt-BR" sz="1500" dirty="0">
                          <a:effectLst/>
                        </a:rPr>
                        <a:t>Barreto </a:t>
                      </a:r>
                      <a:endParaRPr lang="pt-BR" sz="1500" dirty="0" smtClean="0">
                        <a:effectLst/>
                      </a:endParaRPr>
                    </a:p>
                    <a:p>
                      <a:r>
                        <a:rPr lang="pt-BR" sz="1500" dirty="0" smtClean="0">
                          <a:effectLst/>
                        </a:rPr>
                        <a:t>Analista </a:t>
                      </a:r>
                      <a:r>
                        <a:rPr lang="pt-BR" sz="1500" dirty="0">
                          <a:effectLst/>
                        </a:rPr>
                        <a:t>Executivo </a:t>
                      </a:r>
                      <a:endParaRPr lang="pt-BR" sz="1500" dirty="0" smtClean="0">
                        <a:effectLst/>
                      </a:endParaRPr>
                    </a:p>
                    <a:p>
                      <a:r>
                        <a:rPr lang="pt-BR" sz="1500" dirty="0" smtClean="0">
                          <a:effectLst/>
                        </a:rPr>
                        <a:t>TR </a:t>
                      </a:r>
                      <a:r>
                        <a:rPr lang="pt-BR" sz="1500" dirty="0">
                          <a:effectLst/>
                        </a:rPr>
                        <a:t>retirado hoje do SEI. </a:t>
                      </a:r>
                      <a:endParaRPr lang="pt-BR" sz="1500" dirty="0" smtClean="0">
                        <a:effectLst/>
                      </a:endParaRPr>
                    </a:p>
                    <a:p>
                      <a:endParaRPr lang="pt-BR" sz="1500" dirty="0" smtClean="0">
                        <a:effectLst/>
                      </a:endParaRPr>
                    </a:p>
                    <a:p>
                      <a:r>
                        <a:rPr lang="pt-BR" sz="1500" dirty="0" smtClean="0">
                          <a:effectLst/>
                        </a:rPr>
                        <a:t>Segue </a:t>
                      </a:r>
                      <a:r>
                        <a:rPr lang="pt-BR" sz="1500" dirty="0">
                          <a:effectLst/>
                        </a:rPr>
                        <a:t>parecer da </a:t>
                      </a:r>
                      <a:r>
                        <a:rPr lang="pt-BR" sz="1500" dirty="0" err="1">
                          <a:effectLst/>
                        </a:rPr>
                        <a:t>Profe</a:t>
                      </a:r>
                      <a:r>
                        <a:rPr lang="pt-BR" sz="1500" dirty="0">
                          <a:effectLst/>
                        </a:rPr>
                        <a:t>/AGU ratificando a ilegalidade para este tipo concessão.  </a:t>
                      </a:r>
                      <a:endParaRPr lang="pt-BR" sz="1500" dirty="0" smtClean="0">
                        <a:effectLst/>
                      </a:endParaRPr>
                    </a:p>
                    <a:p>
                      <a:endParaRPr lang="pt-BR" sz="1500" dirty="0" smtClean="0">
                        <a:effectLst/>
                      </a:endParaRPr>
                    </a:p>
                    <a:p>
                      <a:r>
                        <a:rPr lang="pt-BR" sz="1600" b="1" dirty="0" smtClean="0">
                          <a:effectLst/>
                        </a:rPr>
                        <a:t>Peço </a:t>
                      </a:r>
                      <a:r>
                        <a:rPr lang="pt-BR" sz="1600" b="1" dirty="0">
                          <a:effectLst/>
                        </a:rPr>
                        <a:t>que divulguem este absurdo!   </a:t>
                      </a:r>
                      <a:endParaRPr lang="pt-BR" sz="1600" b="1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9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2411760" y="94826"/>
            <a:ext cx="2815512" cy="872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Tahoma" pitchFamily="34" charset="0"/>
                <a:cs typeface="Tahoma" pitchFamily="34" charset="0"/>
              </a:rPr>
              <a:t>AGE </a:t>
            </a:r>
            <a:endParaRPr lang="pt-BR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050" y="1916832"/>
            <a:ext cx="4025248" cy="3361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37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39573"/>
            <a:ext cx="2590809" cy="460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051720" y="3573016"/>
            <a:ext cx="26554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Kit de Natal </a:t>
            </a:r>
            <a:endParaRPr lang="pt-B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4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0" y="404664"/>
            <a:ext cx="9143999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           DELIBERAÇÃO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627062" y="2072544"/>
            <a:ext cx="7128792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Autorizar a compra dos </a:t>
            </a:r>
            <a:r>
              <a:rPr lang="pt-B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kit’s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 Natal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303" y="3140968"/>
            <a:ext cx="3294310" cy="247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05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1979712" y="156382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Tahoma" pitchFamily="34" charset="0"/>
                <a:cs typeface="Tahoma" pitchFamily="34" charset="0"/>
              </a:rPr>
              <a:t>Plano de Saúde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988840"/>
            <a:ext cx="3933825" cy="3257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816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1979712" y="156382"/>
            <a:ext cx="4464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Tahoma" pitchFamily="34" charset="0"/>
                <a:cs typeface="Tahoma" pitchFamily="34" charset="0"/>
              </a:rPr>
              <a:t>Reajustes Solicitado x Reajustes </a:t>
            </a:r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Tahoma" pitchFamily="34" charset="0"/>
                <a:cs typeface="Tahoma" pitchFamily="34" charset="0"/>
              </a:rPr>
              <a:t>Praticados (Unimed – Rio)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405577"/>
              </p:ext>
            </p:extLst>
          </p:nvPr>
        </p:nvGraphicFramePr>
        <p:xfrm>
          <a:off x="62792" y="1340855"/>
          <a:ext cx="9036496" cy="5445225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2259124"/>
                <a:gridCol w="2259124"/>
                <a:gridCol w="2259124"/>
                <a:gridCol w="2259124"/>
              </a:tblGrid>
              <a:tr h="1224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Período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Julho/Junho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Sinistralidade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Apurada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Reajuste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Solicitado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Reajuste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Praticado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57,72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15,51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9,51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68,09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14,20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9,97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58,20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16,50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11,85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55,63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7,00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69,13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12,22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8,97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69,97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16,28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11,90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79,00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31,46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75,00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27,58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19,00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2107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72,00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13,55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  <a:tr h="42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64,00</a:t>
                      </a:r>
                      <a:endParaRPr lang="pt-BR" sz="220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18,06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11,90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1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 descr="Resultado de imagem para dÃºv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4157819"/>
            <a:ext cx="405765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 explicativo em forma de nuvem 2"/>
          <p:cNvSpPr/>
          <p:nvPr/>
        </p:nvSpPr>
        <p:spPr>
          <a:xfrm flipH="1">
            <a:off x="1475656" y="1484784"/>
            <a:ext cx="6048672" cy="2448272"/>
          </a:xfrm>
          <a:prstGeom prst="cloudCallout">
            <a:avLst>
              <a:gd name="adj1" fmla="val -37079"/>
              <a:gd name="adj2" fmla="val 814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 smtClean="0"/>
              <a:t> </a:t>
            </a:r>
            <a:r>
              <a:rPr lang="pt-B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Tahoma" pitchFamily="34" charset="0"/>
                <a:cs typeface="Tahoma" pitchFamily="34" charset="0"/>
              </a:rPr>
              <a:t>E o Plano da  Assim</a:t>
            </a:r>
            <a:r>
              <a:rPr lang="pt-B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Tahoma" pitchFamily="34" charset="0"/>
                <a:cs typeface="Tahoma" pitchFamily="34" charset="0"/>
              </a:rPr>
              <a:t>?</a:t>
            </a: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6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Resultado de imagem para logo assi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4624"/>
            <a:ext cx="3336305" cy="104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1103739" y="2483295"/>
            <a:ext cx="383227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pt-BR" sz="2200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O reajuste será em outubro. Os estudos de já se iniciaram e as negociações terão início em julho</a:t>
            </a:r>
            <a:endParaRPr lang="pt-BR" sz="2200" dirty="0"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64904"/>
            <a:ext cx="3824822" cy="254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22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3456607" y="476672"/>
            <a:ext cx="3491657" cy="113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 Agência Reguladora</a:t>
            </a:r>
          </a:p>
          <a:p>
            <a:pPr algn="ctr">
              <a:lnSpc>
                <a:spcPct val="150000"/>
              </a:lnSpc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(Autarquia Especial) 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8197" name="Picture 5" descr="http://asmetro.org.br/portalsn/wp-content/uploads/2017/07/agenci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188" y="2276872"/>
            <a:ext cx="3375991" cy="315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69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2" name="Retângulo 1"/>
          <p:cNvSpPr/>
          <p:nvPr/>
        </p:nvSpPr>
        <p:spPr>
          <a:xfrm>
            <a:off x="1475656" y="2420888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Acrescente-se o inciso XII ao art. 2° do Substitutivo apresentado ao Projeto de Lei nº 6.621, de 2016, com a seguinte redação: “Art. 2º </a:t>
            </a:r>
            <a:r>
              <a:rPr lang="pt-BR" dirty="0" smtClean="0"/>
              <a:t>................................................................................. </a:t>
            </a:r>
            <a:r>
              <a:rPr lang="pt-BR" dirty="0"/>
              <a:t>(...); </a:t>
            </a:r>
            <a:endParaRPr lang="pt-BR" dirty="0" smtClean="0"/>
          </a:p>
          <a:p>
            <a:r>
              <a:rPr lang="pt-BR" dirty="0"/>
              <a:t> </a:t>
            </a:r>
            <a:r>
              <a:rPr lang="pt-BR" dirty="0" smtClean="0"/>
              <a:t>    </a:t>
            </a:r>
          </a:p>
          <a:p>
            <a:r>
              <a:rPr lang="pt-BR" dirty="0" smtClean="0"/>
              <a:t>XII </a:t>
            </a:r>
            <a:r>
              <a:rPr lang="pt-BR" dirty="0"/>
              <a:t>– INMETRO</a:t>
            </a: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135" y="404664"/>
            <a:ext cx="55626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aixaDeTexto 17"/>
          <p:cNvSpPr txBox="1"/>
          <p:nvPr/>
        </p:nvSpPr>
        <p:spPr>
          <a:xfrm>
            <a:off x="1691680" y="1196752"/>
            <a:ext cx="7200800" cy="70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pt-B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EMENDAS ADITIVAS</a:t>
            </a:r>
            <a:endParaRPr lang="pt-B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AO SUBSTITUTIVO DO RELATOR</a:t>
            </a:r>
            <a:endParaRPr lang="pt-B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853381" y="4417367"/>
            <a:ext cx="61831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i="1" dirty="0" smtClean="0"/>
              <a:t>“Deputados Celso </a:t>
            </a:r>
            <a:r>
              <a:rPr lang="pt-BR" sz="1400" i="1" dirty="0" err="1" smtClean="0"/>
              <a:t>Russomanno</a:t>
            </a:r>
            <a:r>
              <a:rPr lang="pt-BR" sz="1400" i="1" dirty="0" smtClean="0"/>
              <a:t> (PRB) e Roberto de Lucena (PODE)”</a:t>
            </a:r>
            <a:endParaRPr lang="pt-BR" sz="1400" i="1" dirty="0"/>
          </a:p>
        </p:txBody>
      </p:sp>
    </p:spTree>
    <p:extLst>
      <p:ext uri="{BB962C8B-B14F-4D97-AF65-F5344CB8AC3E}">
        <p14:creationId xmlns:p14="http://schemas.microsoft.com/office/powerpoint/2010/main" val="152490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473200"/>
              </p:ext>
            </p:extLst>
          </p:nvPr>
        </p:nvGraphicFramePr>
        <p:xfrm>
          <a:off x="179512" y="1953830"/>
          <a:ext cx="8784084" cy="370741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051117"/>
                <a:gridCol w="4732967"/>
              </a:tblGrid>
              <a:tr h="546176">
                <a:tc>
                  <a:txBody>
                    <a:bodyPr/>
                    <a:lstStyle/>
                    <a:p>
                      <a:pPr algn="just"/>
                      <a:r>
                        <a:rPr lang="it-IT" sz="2000" u="none" strike="noStrike" dirty="0">
                          <a:effectLst/>
                          <a:hlinkClick r:id="rId2"/>
                        </a:rPr>
                        <a:t>Arthur Lira</a:t>
                      </a:r>
                      <a:r>
                        <a:rPr lang="it-IT" sz="2000" dirty="0">
                          <a:effectLst/>
                        </a:rPr>
                        <a:t> PP/AL (Gab. 942-IV)</a:t>
                      </a:r>
                      <a:endParaRPr lang="it-IT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 err="1">
                          <a:effectLst/>
                          <a:hlinkClick r:id="rId3"/>
                        </a:rPr>
                        <a:t>Antonio</a:t>
                      </a:r>
                      <a:r>
                        <a:rPr lang="pt-BR" sz="2000" u="none" strike="noStrike" dirty="0">
                          <a:effectLst/>
                          <a:hlinkClick r:id="rId3"/>
                        </a:rPr>
                        <a:t> Bulhões</a:t>
                      </a:r>
                      <a:r>
                        <a:rPr lang="pt-BR" sz="2000" dirty="0">
                          <a:effectLst/>
                        </a:rPr>
                        <a:t> PRB/SP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327-IV)</a:t>
                      </a:r>
                      <a:endParaRPr lang="pt-BR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</a:tr>
              <a:tr h="546176"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 err="1">
                          <a:effectLst/>
                          <a:hlinkClick r:id="rId4"/>
                        </a:rPr>
                        <a:t>Aureo</a:t>
                      </a:r>
                      <a:r>
                        <a:rPr lang="pt-BR" sz="2000" dirty="0">
                          <a:effectLst/>
                        </a:rPr>
                        <a:t> SD/RJ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212-IV)</a:t>
                      </a:r>
                      <a:endParaRPr lang="pt-BR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>
                          <a:effectLst/>
                          <a:hlinkClick r:id="rId5"/>
                        </a:rPr>
                        <a:t>Augusto Carvalho</a:t>
                      </a:r>
                      <a:r>
                        <a:rPr lang="pt-BR" sz="2000" dirty="0">
                          <a:effectLst/>
                        </a:rPr>
                        <a:t> SD/DF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215-IV)</a:t>
                      </a:r>
                      <a:endParaRPr lang="pt-BR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</a:tr>
              <a:tr h="546176">
                <a:tc>
                  <a:txBody>
                    <a:bodyPr/>
                    <a:lstStyle/>
                    <a:p>
                      <a:pPr algn="just"/>
                      <a:r>
                        <a:rPr lang="sv-SE" sz="2000" u="none" strike="noStrike" dirty="0">
                          <a:effectLst/>
                          <a:hlinkClick r:id="rId6"/>
                        </a:rPr>
                        <a:t>Carlos Andrade</a:t>
                      </a:r>
                      <a:r>
                        <a:rPr lang="sv-SE" sz="2000" dirty="0">
                          <a:effectLst/>
                        </a:rPr>
                        <a:t> PHS/RR (Gab. 758-IV)</a:t>
                      </a:r>
                      <a:endParaRPr lang="sv-SE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 err="1">
                          <a:effectLst/>
                          <a:hlinkClick r:id="rId7"/>
                        </a:rPr>
                        <a:t>Deley</a:t>
                      </a:r>
                      <a:r>
                        <a:rPr lang="pt-BR" sz="2000" dirty="0">
                          <a:effectLst/>
                        </a:rPr>
                        <a:t> PTB/RJ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742-IV)</a:t>
                      </a:r>
                      <a:endParaRPr lang="pt-BR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</a:tr>
              <a:tr h="794170"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>
                          <a:effectLst/>
                          <a:hlinkClick r:id="rId8"/>
                        </a:rPr>
                        <a:t>Carlos Henrique </a:t>
                      </a:r>
                      <a:r>
                        <a:rPr lang="pt-BR" sz="2000" u="none" strike="noStrike" dirty="0" err="1">
                          <a:effectLst/>
                          <a:hlinkClick r:id="rId8"/>
                        </a:rPr>
                        <a:t>Gaguim</a:t>
                      </a:r>
                      <a:r>
                        <a:rPr lang="pt-BR" sz="2000" dirty="0">
                          <a:effectLst/>
                        </a:rPr>
                        <a:t> DEM/TO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222-IV)</a:t>
                      </a:r>
                      <a:endParaRPr lang="pt-BR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2000" u="none" strike="noStrike" dirty="0">
                          <a:effectLst/>
                          <a:hlinkClick r:id="rId9"/>
                        </a:rPr>
                        <a:t>Dr. Jorge Silva</a:t>
                      </a:r>
                      <a:r>
                        <a:rPr lang="de-DE" sz="2000" dirty="0">
                          <a:effectLst/>
                        </a:rPr>
                        <a:t> SD/ES (Gab. 227-IV)</a:t>
                      </a:r>
                      <a:endParaRPr lang="de-DE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</a:tr>
              <a:tr h="546176"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>
                          <a:effectLst/>
                          <a:hlinkClick r:id="rId10"/>
                        </a:rPr>
                        <a:t>Celso </a:t>
                      </a:r>
                      <a:r>
                        <a:rPr lang="pt-BR" sz="2000" u="none" strike="noStrike" dirty="0" err="1">
                          <a:effectLst/>
                          <a:hlinkClick r:id="rId10"/>
                        </a:rPr>
                        <a:t>Russomanno</a:t>
                      </a:r>
                      <a:r>
                        <a:rPr lang="pt-BR" sz="2000" dirty="0">
                          <a:effectLst/>
                        </a:rPr>
                        <a:t> PRB/SP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960-IV)</a:t>
                      </a:r>
                      <a:endParaRPr lang="pt-BR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>
                          <a:effectLst/>
                          <a:hlinkClick r:id="rId11"/>
                        </a:rPr>
                        <a:t>Ezequiel Teixeira</a:t>
                      </a:r>
                      <a:r>
                        <a:rPr lang="pt-BR" sz="2000" dirty="0">
                          <a:effectLst/>
                        </a:rPr>
                        <a:t> PODE/RJ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210-IV)</a:t>
                      </a:r>
                      <a:endParaRPr lang="pt-BR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</a:tr>
              <a:tr h="652256"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>
                          <a:effectLst/>
                          <a:hlinkClick r:id="rId12"/>
                        </a:rPr>
                        <a:t>Jorge Côrte Real</a:t>
                      </a:r>
                      <a:r>
                        <a:rPr lang="pt-BR" sz="2000">
                          <a:effectLst/>
                        </a:rPr>
                        <a:t> PTB/PE (Gab. 621-IV)</a:t>
                      </a:r>
                      <a:endParaRPr lang="pt-BR" sz="200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>
                          <a:effectLst/>
                          <a:hlinkClick r:id="rId13"/>
                        </a:rPr>
                        <a:t>João Paulo </a:t>
                      </a:r>
                      <a:r>
                        <a:rPr lang="pt-BR" sz="2000" u="none" strike="noStrike" dirty="0" err="1">
                          <a:effectLst/>
                          <a:hlinkClick r:id="rId13"/>
                        </a:rPr>
                        <a:t>Kleinübing</a:t>
                      </a:r>
                      <a:r>
                        <a:rPr lang="pt-BR" sz="2000" dirty="0">
                          <a:effectLst/>
                        </a:rPr>
                        <a:t> DEM/SC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703-IV) - vaga do PSD</a:t>
                      </a:r>
                      <a:endParaRPr lang="pt-BR" sz="20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12864" marR="12864" marT="6432" marB="6432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19588" y="197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411760" y="260648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Deputados Membros da Comissão Especial do PL 6621/2016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0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636296"/>
              </p:ext>
            </p:extLst>
          </p:nvPr>
        </p:nvGraphicFramePr>
        <p:xfrm>
          <a:off x="107504" y="1849756"/>
          <a:ext cx="8928992" cy="337944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178330"/>
                <a:gridCol w="4750662"/>
              </a:tblGrid>
              <a:tr h="546176"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>
                          <a:effectLst/>
                          <a:hlinkClick r:id="rId2"/>
                        </a:rPr>
                        <a:t>José Carlos Aleluia</a:t>
                      </a:r>
                      <a:r>
                        <a:rPr lang="pt-BR" sz="2000" dirty="0">
                          <a:effectLst/>
                        </a:rPr>
                        <a:t> DEM/BA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854-IV)</a:t>
                      </a: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 err="1">
                          <a:effectLst/>
                          <a:hlinkClick r:id="rId3"/>
                        </a:rPr>
                        <a:t>Mandetta</a:t>
                      </a:r>
                      <a:r>
                        <a:rPr lang="pt-BR" sz="2000" dirty="0">
                          <a:effectLst/>
                        </a:rPr>
                        <a:t> DEM/MS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577-III)</a:t>
                      </a:r>
                    </a:p>
                  </a:txBody>
                  <a:tcPr marL="12864" marR="12864" marT="6432" marB="6432" anchor="ctr"/>
                </a:tc>
              </a:tr>
              <a:tr h="546176"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>
                          <a:effectLst/>
                          <a:hlinkClick r:id="rId4"/>
                        </a:rPr>
                        <a:t>Julio Lopes</a:t>
                      </a:r>
                      <a:r>
                        <a:rPr lang="pt-BR" sz="2000">
                          <a:effectLst/>
                        </a:rPr>
                        <a:t> PP/RJ (Gab. 544-IV)</a:t>
                      </a: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nb-NO" sz="2000" u="none" strike="noStrike" dirty="0">
                          <a:effectLst/>
                          <a:hlinkClick r:id="rId5"/>
                        </a:rPr>
                        <a:t>Osmar Bertoldi</a:t>
                      </a:r>
                      <a:r>
                        <a:rPr lang="nb-NO" sz="2000" dirty="0">
                          <a:effectLst/>
                        </a:rPr>
                        <a:t> DEM/PR (Gab. 268-III)</a:t>
                      </a:r>
                    </a:p>
                  </a:txBody>
                  <a:tcPr marL="12864" marR="12864" marT="6432" marB="6432" anchor="ctr"/>
                </a:tc>
              </a:tr>
              <a:tr h="546176"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>
                          <a:effectLst/>
                          <a:hlinkClick r:id="rId6"/>
                        </a:rPr>
                        <a:t>Leonardo Quintão</a:t>
                      </a:r>
                      <a:r>
                        <a:rPr lang="pt-BR" sz="2000">
                          <a:effectLst/>
                        </a:rPr>
                        <a:t> MDB/MG (Gab. 914-IV)</a:t>
                      </a: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>
                          <a:effectLst/>
                          <a:hlinkClick r:id="rId7"/>
                        </a:rPr>
                        <a:t>Paes Landim</a:t>
                      </a:r>
                      <a:r>
                        <a:rPr lang="pt-BR" sz="2000" dirty="0">
                          <a:effectLst/>
                        </a:rPr>
                        <a:t> PTB/PI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648-IV) - vaga do PROS</a:t>
                      </a:r>
                    </a:p>
                  </a:txBody>
                  <a:tcPr marL="12864" marR="12864" marT="6432" marB="6432" anchor="ctr"/>
                </a:tc>
              </a:tr>
              <a:tr h="794170"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>
                          <a:effectLst/>
                          <a:hlinkClick r:id="rId8"/>
                        </a:rPr>
                        <a:t>Roberto de Lucena</a:t>
                      </a:r>
                      <a:r>
                        <a:rPr lang="pt-BR" sz="2000">
                          <a:effectLst/>
                        </a:rPr>
                        <a:t> PODE/SP (Gab. 235-IV) - vaga do PV</a:t>
                      </a: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 dirty="0">
                          <a:effectLst/>
                          <a:hlinkClick r:id="rId9"/>
                        </a:rPr>
                        <a:t>Ronaldo </a:t>
                      </a:r>
                      <a:r>
                        <a:rPr lang="pt-BR" sz="2000" u="none" strike="noStrike" dirty="0" err="1">
                          <a:effectLst/>
                          <a:hlinkClick r:id="rId9"/>
                        </a:rPr>
                        <a:t>Benedet</a:t>
                      </a:r>
                      <a:r>
                        <a:rPr lang="pt-BR" sz="2000" dirty="0">
                          <a:effectLst/>
                        </a:rPr>
                        <a:t> MDB/SC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918-IV)</a:t>
                      </a:r>
                    </a:p>
                  </a:txBody>
                  <a:tcPr marL="12864" marR="12864" marT="6432" marB="6432" anchor="ctr"/>
                </a:tc>
              </a:tr>
              <a:tr h="794170">
                <a:tc>
                  <a:txBody>
                    <a:bodyPr/>
                    <a:lstStyle/>
                    <a:p>
                      <a:pPr algn="just"/>
                      <a:r>
                        <a:rPr lang="pt-BR" sz="2000" u="none" strike="noStrike">
                          <a:effectLst/>
                          <a:hlinkClick r:id="rId10"/>
                        </a:rPr>
                        <a:t>Sóstenes Cavalcante</a:t>
                      </a:r>
                      <a:r>
                        <a:rPr lang="pt-BR" sz="2000">
                          <a:effectLst/>
                        </a:rPr>
                        <a:t> DEM/RJ (Gab. 560-IV)</a:t>
                      </a:r>
                    </a:p>
                  </a:txBody>
                  <a:tcPr marL="12864" marR="12864" marT="6432" marB="6432" anchor="ctr"/>
                </a:tc>
                <a:tc>
                  <a:txBody>
                    <a:bodyPr/>
                    <a:lstStyle/>
                    <a:p>
                      <a:pPr marL="457200" indent="0" algn="just"/>
                      <a:endParaRPr lang="pt-BR" sz="2000" dirty="0">
                        <a:effectLst/>
                      </a:endParaRPr>
                    </a:p>
                  </a:txBody>
                  <a:tcPr marL="12864" marR="12864" marT="6432" marB="6432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19588" y="197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0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19588" y="197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847235"/>
              </p:ext>
            </p:extLst>
          </p:nvPr>
        </p:nvGraphicFramePr>
        <p:xfrm>
          <a:off x="0" y="1421617"/>
          <a:ext cx="9144000" cy="409561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572000"/>
                <a:gridCol w="4572000"/>
              </a:tblGrid>
              <a:tr h="368319">
                <a:tc gridSpan="2"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/>
                        </a:rPr>
                        <a:t>PT/PSD/PR/PROS/PCdoB</a:t>
                      </a:r>
                    </a:p>
                  </a:txBody>
                  <a:tcPr marL="41451" marR="41451" marT="20726" marB="20726" anchor="ctr"/>
                </a:tc>
                <a:tc hMerge="1"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41451" marR="41451" marT="20726" marB="20726">
                    <a:lnL>
                      <a:noFill/>
                    </a:lnL>
                  </a:tcPr>
                </a:tc>
              </a:tr>
              <a:tr h="689955">
                <a:tc>
                  <a:txBody>
                    <a:bodyPr/>
                    <a:lstStyle/>
                    <a:p>
                      <a:pPr algn="l"/>
                      <a:r>
                        <a:rPr lang="pt-BR" sz="2000" u="none" strike="noStrike">
                          <a:effectLst/>
                          <a:hlinkClick r:id="rId2"/>
                        </a:rPr>
                        <a:t>Altineu Côrtes</a:t>
                      </a:r>
                      <a:r>
                        <a:rPr lang="pt-BR" sz="2000">
                          <a:effectLst/>
                        </a:rPr>
                        <a:t> PR/RJ (Gab. 578-III) - vaga do MDB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u="none" strike="noStrike">
                          <a:effectLst/>
                          <a:hlinkClick r:id="rId3"/>
                        </a:rPr>
                        <a:t>Christiane de Souza Yared</a:t>
                      </a:r>
                      <a:r>
                        <a:rPr lang="pt-BR" sz="2000">
                          <a:effectLst/>
                        </a:rPr>
                        <a:t> PR/PR (Gab. 201-IV)</a:t>
                      </a:r>
                    </a:p>
                  </a:txBody>
                  <a:tcPr marL="41451" marR="41451" marT="20726" marB="20726" anchor="ctr"/>
                </a:tc>
              </a:tr>
              <a:tr h="689955">
                <a:tc>
                  <a:txBody>
                    <a:bodyPr/>
                    <a:lstStyle/>
                    <a:p>
                      <a:pPr algn="l"/>
                      <a:r>
                        <a:rPr lang="pt-BR" sz="2000" u="none" strike="noStrike">
                          <a:effectLst/>
                          <a:hlinkClick r:id="rId4"/>
                        </a:rPr>
                        <a:t>André Amaral</a:t>
                      </a:r>
                      <a:r>
                        <a:rPr lang="pt-BR" sz="2000">
                          <a:effectLst/>
                        </a:rPr>
                        <a:t> PROS/PB (Gab. 276-III) - vaga do MDB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u="none" strike="noStrike">
                          <a:effectLst/>
                          <a:hlinkClick r:id="rId5"/>
                        </a:rPr>
                        <a:t>Diego Andrade</a:t>
                      </a:r>
                      <a:r>
                        <a:rPr lang="de-DE" sz="2000">
                          <a:effectLst/>
                        </a:rPr>
                        <a:t> PSD/MG (Gab. 307-IV)</a:t>
                      </a:r>
                    </a:p>
                  </a:txBody>
                  <a:tcPr marL="41451" marR="41451" marT="20726" marB="20726" anchor="ctr"/>
                </a:tc>
              </a:tr>
              <a:tr h="368319">
                <a:tc>
                  <a:txBody>
                    <a:bodyPr/>
                    <a:lstStyle/>
                    <a:p>
                      <a:pPr algn="l"/>
                      <a:r>
                        <a:rPr lang="pt-BR" sz="2000" u="none" strike="noStrike">
                          <a:effectLst/>
                          <a:hlinkClick r:id="rId6"/>
                        </a:rPr>
                        <a:t>Edmar Arruda</a:t>
                      </a:r>
                      <a:r>
                        <a:rPr lang="pt-BR" sz="2000">
                          <a:effectLst/>
                        </a:rPr>
                        <a:t> PSD/PR (Gab. 962-IV)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endParaRPr lang="pt-BR" sz="2000" dirty="0">
                        <a:effectLst/>
                      </a:endParaRPr>
                    </a:p>
                  </a:txBody>
                  <a:tcPr marL="41451" marR="41451" marT="20726" marB="20726" anchor="ctr"/>
                </a:tc>
              </a:tr>
              <a:tr h="644556">
                <a:tc>
                  <a:txBody>
                    <a:bodyPr/>
                    <a:lstStyle/>
                    <a:p>
                      <a:pPr algn="l"/>
                      <a:r>
                        <a:rPr lang="es-ES" sz="2000" u="none" strike="noStrike">
                          <a:effectLst/>
                          <a:hlinkClick r:id="rId7"/>
                        </a:rPr>
                        <a:t>Felipe Bornier</a:t>
                      </a:r>
                      <a:r>
                        <a:rPr lang="es-ES" sz="2000">
                          <a:effectLst/>
                        </a:rPr>
                        <a:t> PROS/RJ (Gab. 216-IV)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endParaRPr lang="pt-BR" sz="2000" dirty="0">
                        <a:effectLst/>
                      </a:endParaRPr>
                    </a:p>
                  </a:txBody>
                  <a:tcPr marL="41451" marR="41451" marT="20726" marB="20726" anchor="ctr"/>
                </a:tc>
              </a:tr>
              <a:tr h="644556">
                <a:tc>
                  <a:txBody>
                    <a:bodyPr/>
                    <a:lstStyle/>
                    <a:p>
                      <a:pPr algn="l"/>
                      <a:r>
                        <a:rPr lang="pt-BR" sz="2000" u="none" strike="noStrike" dirty="0">
                          <a:effectLst/>
                          <a:hlinkClick r:id="rId8"/>
                        </a:rPr>
                        <a:t>Henrique Fontana</a:t>
                      </a:r>
                      <a:r>
                        <a:rPr lang="pt-BR" sz="2000" dirty="0">
                          <a:effectLst/>
                        </a:rPr>
                        <a:t> PT/RS (</a:t>
                      </a:r>
                      <a:r>
                        <a:rPr lang="pt-BR" sz="2000" dirty="0" err="1">
                          <a:effectLst/>
                        </a:rPr>
                        <a:t>Gab</a:t>
                      </a:r>
                      <a:r>
                        <a:rPr lang="pt-BR" sz="2000" dirty="0">
                          <a:effectLst/>
                        </a:rPr>
                        <a:t>. 256-IV)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endParaRPr lang="pt-BR" sz="2000" dirty="0">
                        <a:effectLst/>
                      </a:endParaRPr>
                    </a:p>
                  </a:txBody>
                  <a:tcPr marL="41451" marR="41451" marT="20726" marB="20726" anchor="ctr"/>
                </a:tc>
              </a:tr>
              <a:tr h="689955">
                <a:tc>
                  <a:txBody>
                    <a:bodyPr/>
                    <a:lstStyle/>
                    <a:p>
                      <a:pPr algn="l"/>
                      <a:r>
                        <a:rPr lang="pt-BR" sz="2000" u="none" strike="noStrike">
                          <a:effectLst/>
                          <a:hlinkClick r:id="rId9"/>
                        </a:rPr>
                        <a:t>Hugo Leal</a:t>
                      </a:r>
                      <a:r>
                        <a:rPr lang="pt-BR" sz="2000">
                          <a:effectLst/>
                        </a:rPr>
                        <a:t> PSD/RJ (Gab. 631-IV) - vaga do PSB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endParaRPr lang="pt-BR" sz="2000" dirty="0">
                        <a:effectLst/>
                      </a:endParaRPr>
                    </a:p>
                  </a:txBody>
                  <a:tcPr marL="41451" marR="41451" marT="20726" marB="20726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76588" y="2667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3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19588" y="197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998226"/>
              </p:ext>
            </p:extLst>
          </p:nvPr>
        </p:nvGraphicFramePr>
        <p:xfrm>
          <a:off x="0" y="1700808"/>
          <a:ext cx="9144000" cy="313070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572000"/>
                <a:gridCol w="4572000"/>
              </a:tblGrid>
              <a:tr h="368319">
                <a:tc gridSpan="2"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/>
                        </a:rPr>
                        <a:t>PT/PSD/PR/PROS/PCdoB</a:t>
                      </a:r>
                    </a:p>
                  </a:txBody>
                  <a:tcPr marL="41451" marR="41451" marT="20726" marB="20726" anchor="ctr"/>
                </a:tc>
                <a:tc hMerge="1"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41451" marR="41451" marT="20726" marB="20726">
                    <a:lnL>
                      <a:noFill/>
                    </a:lnL>
                  </a:tcPr>
                </a:tc>
              </a:tr>
              <a:tr h="368319">
                <a:tc>
                  <a:txBody>
                    <a:bodyPr/>
                    <a:lstStyle/>
                    <a:p>
                      <a:pPr algn="l"/>
                      <a:r>
                        <a:rPr lang="fr-FR" sz="2000" u="none" strike="noStrike" dirty="0">
                          <a:effectLst/>
                          <a:hlinkClick r:id="rId2"/>
                        </a:rPr>
                        <a:t>José Airton Cirilo</a:t>
                      </a:r>
                      <a:r>
                        <a:rPr lang="fr-FR" sz="2000" dirty="0">
                          <a:effectLst/>
                        </a:rPr>
                        <a:t> PT/CE (Gab. 319-IV)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endParaRPr lang="pt-BR" sz="2000">
                        <a:effectLst/>
                      </a:endParaRPr>
                    </a:p>
                  </a:txBody>
                  <a:tcPr marL="41451" marR="41451" marT="20726" marB="20726" anchor="ctr"/>
                </a:tc>
              </a:tr>
              <a:tr h="644556">
                <a:tc>
                  <a:txBody>
                    <a:bodyPr/>
                    <a:lstStyle/>
                    <a:p>
                      <a:pPr algn="l"/>
                      <a:r>
                        <a:rPr lang="pt-BR" sz="2000" u="none" strike="noStrike">
                          <a:effectLst/>
                          <a:hlinkClick r:id="rId3"/>
                        </a:rPr>
                        <a:t>José Carlos Araújo</a:t>
                      </a:r>
                      <a:r>
                        <a:rPr lang="pt-BR" sz="2000">
                          <a:effectLst/>
                        </a:rPr>
                        <a:t> PR/BA (Gab. 232-IV)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endParaRPr lang="pt-BR" sz="2000">
                        <a:effectLst/>
                      </a:endParaRPr>
                    </a:p>
                  </a:txBody>
                  <a:tcPr marL="41451" marR="41451" marT="20726" marB="20726" anchor="ctr"/>
                </a:tc>
              </a:tr>
              <a:tr h="368319">
                <a:tc>
                  <a:txBody>
                    <a:bodyPr/>
                    <a:lstStyle/>
                    <a:p>
                      <a:pPr algn="l"/>
                      <a:r>
                        <a:rPr lang="pt-BR" sz="2000" u="none" strike="noStrike">
                          <a:effectLst/>
                          <a:hlinkClick r:id="rId4"/>
                        </a:rPr>
                        <a:t>José Rocha</a:t>
                      </a:r>
                      <a:r>
                        <a:rPr lang="pt-BR" sz="2000">
                          <a:effectLst/>
                        </a:rPr>
                        <a:t> PR/BA (Gab. 908-IV)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endParaRPr lang="pt-BR" sz="2000">
                        <a:effectLst/>
                      </a:endParaRPr>
                    </a:p>
                  </a:txBody>
                  <a:tcPr marL="41451" marR="41451" marT="20726" marB="20726" anchor="ctr"/>
                </a:tc>
              </a:tr>
              <a:tr h="644556">
                <a:tc>
                  <a:txBody>
                    <a:bodyPr/>
                    <a:lstStyle/>
                    <a:p>
                      <a:pPr algn="l"/>
                      <a:r>
                        <a:rPr lang="pt-BR" sz="2000" u="none" strike="noStrike">
                          <a:effectLst/>
                          <a:hlinkClick r:id="rId5"/>
                        </a:rPr>
                        <a:t>Margarida Salomão</a:t>
                      </a:r>
                      <a:r>
                        <a:rPr lang="pt-BR" sz="2000">
                          <a:effectLst/>
                        </a:rPr>
                        <a:t> PT/MG (Gab. 236-IV)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endParaRPr lang="pt-BR" sz="2000">
                        <a:effectLst/>
                      </a:endParaRPr>
                    </a:p>
                  </a:txBody>
                  <a:tcPr marL="41451" marR="41451" marT="20726" marB="20726" anchor="ctr"/>
                </a:tc>
              </a:tr>
              <a:tr h="368319">
                <a:tc>
                  <a:txBody>
                    <a:bodyPr/>
                    <a:lstStyle/>
                    <a:p>
                      <a:pPr algn="l"/>
                      <a:r>
                        <a:rPr lang="pt-BR" sz="2000" u="none" strike="noStrike">
                          <a:effectLst/>
                          <a:hlinkClick r:id="rId6"/>
                        </a:rPr>
                        <a:t>Sandro Alex</a:t>
                      </a:r>
                      <a:r>
                        <a:rPr lang="pt-BR" sz="2000">
                          <a:effectLst/>
                        </a:rPr>
                        <a:t> PSD/PR (Gab. 221-IV)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endParaRPr lang="pt-BR" sz="2000">
                        <a:effectLst/>
                      </a:endParaRPr>
                    </a:p>
                  </a:txBody>
                  <a:tcPr marL="41451" marR="41451" marT="20726" marB="20726" anchor="ctr"/>
                </a:tc>
              </a:tr>
              <a:tr h="368319">
                <a:tc>
                  <a:txBody>
                    <a:bodyPr/>
                    <a:lstStyle/>
                    <a:p>
                      <a:pPr algn="l"/>
                      <a:r>
                        <a:rPr lang="da-DK" sz="2000" u="none" strike="noStrike" dirty="0">
                          <a:effectLst/>
                          <a:hlinkClick r:id="rId7"/>
                        </a:rPr>
                        <a:t>Vander Loubet</a:t>
                      </a:r>
                      <a:r>
                        <a:rPr lang="da-DK" sz="2000" dirty="0">
                          <a:effectLst/>
                        </a:rPr>
                        <a:t> PT/MS (Gab. 838-IV)</a:t>
                      </a:r>
                    </a:p>
                  </a:txBody>
                  <a:tcPr marL="41451" marR="41451" marT="20726" marB="20726" anchor="ctr"/>
                </a:tc>
                <a:tc>
                  <a:txBody>
                    <a:bodyPr/>
                    <a:lstStyle/>
                    <a:p>
                      <a:pPr algn="r"/>
                      <a:endParaRPr lang="pt-BR" sz="2000" dirty="0">
                        <a:effectLst/>
                      </a:endParaRPr>
                    </a:p>
                  </a:txBody>
                  <a:tcPr marL="41451" marR="41451" marT="20726" marB="20726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76588" y="2667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72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19588" y="197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76588" y="2667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413706"/>
              </p:ext>
            </p:extLst>
          </p:nvPr>
        </p:nvGraphicFramePr>
        <p:xfrm>
          <a:off x="179512" y="1700804"/>
          <a:ext cx="8712076" cy="360040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356038"/>
                <a:gridCol w="4356038"/>
              </a:tblGrid>
              <a:tr h="626157"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>
                          <a:effectLst/>
                        </a:rPr>
                        <a:t>PSDB/PSB/PPS/PV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26157">
                <a:tc>
                  <a:txBody>
                    <a:bodyPr/>
                    <a:lstStyle/>
                    <a:p>
                      <a:pPr algn="l"/>
                      <a:r>
                        <a:rPr lang="pt-BR" u="none" strike="noStrike">
                          <a:effectLst/>
                          <a:hlinkClick r:id="rId2"/>
                        </a:rPr>
                        <a:t>Alex Manente</a:t>
                      </a:r>
                      <a:r>
                        <a:rPr lang="pt-BR">
                          <a:effectLst/>
                        </a:rPr>
                        <a:t> PPS/SP (Gab. 367-III)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u="none" strike="noStrike" dirty="0">
                          <a:effectLst/>
                          <a:hlinkClick r:id="rId3"/>
                        </a:rPr>
                        <a:t>Átila Lira</a:t>
                      </a:r>
                      <a:r>
                        <a:rPr lang="it-IT" dirty="0">
                          <a:effectLst/>
                        </a:rPr>
                        <a:t> PSB/PI (Gab. 640-IV)</a:t>
                      </a:r>
                    </a:p>
                  </a:txBody>
                  <a:tcPr anchor="ctr"/>
                </a:tc>
              </a:tr>
              <a:tr h="1095775">
                <a:tc>
                  <a:txBody>
                    <a:bodyPr/>
                    <a:lstStyle/>
                    <a:p>
                      <a:pPr algn="l"/>
                      <a:r>
                        <a:rPr lang="pt-BR" u="none" strike="noStrike" dirty="0">
                          <a:effectLst/>
                          <a:hlinkClick r:id="rId4"/>
                        </a:rPr>
                        <a:t>Danilo Forte</a:t>
                      </a:r>
                      <a:r>
                        <a:rPr lang="pt-BR" dirty="0">
                          <a:effectLst/>
                        </a:rPr>
                        <a:t> PSDB/CE (</a:t>
                      </a:r>
                      <a:r>
                        <a:rPr lang="pt-BR" dirty="0" err="1">
                          <a:effectLst/>
                        </a:rPr>
                        <a:t>Gab</a:t>
                      </a:r>
                      <a:r>
                        <a:rPr lang="pt-BR" dirty="0">
                          <a:effectLst/>
                        </a:rPr>
                        <a:t>. 384-III) - vaga do PP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u="none" strike="noStrike" dirty="0">
                          <a:effectLst/>
                          <a:hlinkClick r:id="rId5"/>
                        </a:rPr>
                        <a:t>Rubens Bueno</a:t>
                      </a:r>
                      <a:r>
                        <a:rPr lang="pt-BR" dirty="0">
                          <a:effectLst/>
                        </a:rPr>
                        <a:t> PPS/PR (</a:t>
                      </a:r>
                      <a:r>
                        <a:rPr lang="pt-BR" dirty="0" err="1">
                          <a:effectLst/>
                        </a:rPr>
                        <a:t>Gab</a:t>
                      </a:r>
                      <a:r>
                        <a:rPr lang="pt-BR" dirty="0">
                          <a:effectLst/>
                        </a:rPr>
                        <a:t>. 623-IV)</a:t>
                      </a:r>
                    </a:p>
                  </a:txBody>
                  <a:tcPr anchor="ctr"/>
                </a:tc>
              </a:tr>
              <a:tr h="626157">
                <a:tc>
                  <a:txBody>
                    <a:bodyPr/>
                    <a:lstStyle/>
                    <a:p>
                      <a:pPr algn="l"/>
                      <a:r>
                        <a:rPr lang="pt-BR" u="none" strike="noStrike">
                          <a:effectLst/>
                          <a:hlinkClick r:id="rId6"/>
                        </a:rPr>
                        <a:t>Eduardo Cury</a:t>
                      </a:r>
                      <a:r>
                        <a:rPr lang="pt-BR">
                          <a:effectLst/>
                        </a:rPr>
                        <a:t> PSDB/SP (Gab. 368-III)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endParaRPr lang="pt-BR" dirty="0">
                        <a:effectLst/>
                      </a:endParaRPr>
                    </a:p>
                  </a:txBody>
                  <a:tcPr anchor="ctr"/>
                </a:tc>
              </a:tr>
              <a:tr h="626157">
                <a:tc>
                  <a:txBody>
                    <a:bodyPr/>
                    <a:lstStyle/>
                    <a:p>
                      <a:pPr algn="l"/>
                      <a:r>
                        <a:rPr lang="it-IT" u="none" strike="noStrike">
                          <a:effectLst/>
                          <a:hlinkClick r:id="rId7"/>
                        </a:rPr>
                        <a:t>Luciano Ducci</a:t>
                      </a:r>
                      <a:r>
                        <a:rPr lang="it-IT">
                          <a:effectLst/>
                        </a:rPr>
                        <a:t> PSB/PR (Gab. 427-IV)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endParaRPr lang="pt-BR" dirty="0"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1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19588" y="197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76588" y="2667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259150"/>
              </p:ext>
            </p:extLst>
          </p:nvPr>
        </p:nvGraphicFramePr>
        <p:xfrm>
          <a:off x="107504" y="2132855"/>
          <a:ext cx="8964488" cy="345638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482244"/>
                <a:gridCol w="4482244"/>
              </a:tblGrid>
              <a:tr h="512057"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>
                          <a:effectLst/>
                        </a:rPr>
                        <a:t>PDT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12057">
                <a:tc>
                  <a:txBody>
                    <a:bodyPr/>
                    <a:lstStyle/>
                    <a:p>
                      <a:pPr algn="l"/>
                      <a:r>
                        <a:rPr lang="pt-BR" u="none" strike="noStrike">
                          <a:effectLst/>
                          <a:hlinkClick r:id="rId2"/>
                        </a:rPr>
                        <a:t>André Figueiredo</a:t>
                      </a:r>
                      <a:r>
                        <a:rPr lang="pt-BR">
                          <a:effectLst/>
                        </a:rPr>
                        <a:t> PDT/CE (Gab. 940-IV)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u="none" strike="noStrike">
                          <a:effectLst/>
                          <a:hlinkClick r:id="rId3"/>
                        </a:rPr>
                        <a:t>Sergio Vidigal</a:t>
                      </a:r>
                      <a:r>
                        <a:rPr lang="de-DE">
                          <a:effectLst/>
                        </a:rPr>
                        <a:t> PDT/ES (Gab. 812-IV)</a:t>
                      </a:r>
                    </a:p>
                  </a:txBody>
                  <a:tcPr anchor="ctr"/>
                </a:tc>
              </a:tr>
              <a:tr h="512057"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>
                          <a:effectLst/>
                        </a:rPr>
                        <a:t>PSOL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12057">
                <a:tc>
                  <a:txBody>
                    <a:bodyPr/>
                    <a:lstStyle/>
                    <a:p>
                      <a:pPr algn="l"/>
                      <a:r>
                        <a:rPr lang="de-DE" u="none" strike="noStrike" dirty="0">
                          <a:effectLst/>
                          <a:hlinkClick r:id="rId4"/>
                        </a:rPr>
                        <a:t>Glauber Braga</a:t>
                      </a:r>
                      <a:r>
                        <a:rPr lang="de-DE" dirty="0">
                          <a:effectLst/>
                        </a:rPr>
                        <a:t> PSOL/RJ (Gab. 362-IV)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pt-BR" dirty="0">
                        <a:effectLst/>
                      </a:endParaRPr>
                    </a:p>
                  </a:txBody>
                  <a:tcPr anchor="ctr"/>
                </a:tc>
              </a:tr>
              <a:tr h="512057">
                <a:tc gridSpan="2"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PSL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896099">
                <a:tc>
                  <a:txBody>
                    <a:bodyPr/>
                    <a:lstStyle/>
                    <a:p>
                      <a:pPr algn="l"/>
                      <a:r>
                        <a:rPr lang="pt-BR" u="none" strike="noStrike">
                          <a:effectLst/>
                          <a:hlinkClick r:id="rId5"/>
                        </a:rPr>
                        <a:t>Professor Victório Galli</a:t>
                      </a:r>
                      <a:r>
                        <a:rPr lang="pt-BR">
                          <a:effectLst/>
                        </a:rPr>
                        <a:t> PSL/MT (Gab. 539-IV) - vaga do PSC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pt-BR" dirty="0"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80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008112" y="375047"/>
            <a:ext cx="615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Comic Sans MS" pitchFamily="66" charset="0"/>
                <a:cs typeface="Arial" pitchFamily="34" charset="0"/>
              </a:rPr>
              <a:t>Paralelamente...</a:t>
            </a:r>
            <a:endParaRPr lang="pt-BR" sz="2400" dirty="0"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9" name="Imagem 1" descr="F:\lona Asmetro grades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028" y="44624"/>
            <a:ext cx="2801042" cy="9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161" y="1196752"/>
            <a:ext cx="2032172" cy="123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088" y="4797152"/>
            <a:ext cx="2158753" cy="132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69492"/>
            <a:ext cx="1638473" cy="161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ta para a direita 3"/>
          <p:cNvSpPr/>
          <p:nvPr/>
        </p:nvSpPr>
        <p:spPr>
          <a:xfrm rot="19742217">
            <a:off x="5384634" y="4134187"/>
            <a:ext cx="1481331" cy="504056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4" name="Seta para a direita 13"/>
          <p:cNvSpPr/>
          <p:nvPr/>
        </p:nvSpPr>
        <p:spPr>
          <a:xfrm rot="2135232">
            <a:off x="5429131" y="2418703"/>
            <a:ext cx="1449663" cy="504056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 para a direita 14"/>
          <p:cNvSpPr/>
          <p:nvPr/>
        </p:nvSpPr>
        <p:spPr>
          <a:xfrm>
            <a:off x="2915817" y="3284984"/>
            <a:ext cx="3744416" cy="504056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6804249" y="3212976"/>
            <a:ext cx="2304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Aviso Ministerial 084/2017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63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aixaDeTexto 8"/>
          <p:cNvSpPr txBox="1">
            <a:spLocks noChangeArrowheads="1"/>
          </p:cNvSpPr>
          <p:nvPr/>
        </p:nvSpPr>
        <p:spPr bwMode="auto">
          <a:xfrm>
            <a:off x="395288" y="6259513"/>
            <a:ext cx="8208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sz="1600" b="1" i="1">
                <a:latin typeface="Tahoma" pitchFamily="34" charset="0"/>
                <a:cs typeface="Tahoma" pitchFamily="34" charset="0"/>
              </a:rPr>
              <a:t>“ A vitória vem da luta, a luta vem da força, a força vem da união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646068"/>
            <a:ext cx="1184511" cy="924261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08199"/>
            <a:ext cx="3559299" cy="146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2663788" y="3875953"/>
            <a:ext cx="5112568" cy="461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 smtClean="0">
                <a:latin typeface="Comic Sans MS" pitchFamily="66" charset="0"/>
                <a:ea typeface="Tahoma" pitchFamily="34" charset="0"/>
                <a:cs typeface="Tahoma" pitchFamily="34" charset="0"/>
              </a:rPr>
              <a:t>19 a 21/06 – Atividades em Brasília</a:t>
            </a:r>
          </a:p>
        </p:txBody>
      </p:sp>
    </p:spTree>
    <p:extLst>
      <p:ext uri="{BB962C8B-B14F-4D97-AF65-F5344CB8AC3E}">
        <p14:creationId xmlns:p14="http://schemas.microsoft.com/office/powerpoint/2010/main" val="342352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e">
  <a:themeElements>
    <a:clrScheme name="Paralaxe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17152</TotalTime>
  <Words>1089</Words>
  <Application>Microsoft Office PowerPoint</Application>
  <PresentationFormat>Apresentação na tela (4:3)</PresentationFormat>
  <Paragraphs>241</Paragraphs>
  <Slides>32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3" baseType="lpstr">
      <vt:lpstr>Paralaxe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RODRIGO OZANAN</dc:creator>
  <cp:lastModifiedBy>Rodrigo Ozanan</cp:lastModifiedBy>
  <cp:revision>400</cp:revision>
  <dcterms:created xsi:type="dcterms:W3CDTF">2011-04-09T21:52:32Z</dcterms:created>
  <dcterms:modified xsi:type="dcterms:W3CDTF">2018-06-18T15:54:05Z</dcterms:modified>
</cp:coreProperties>
</file>