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72" r:id="rId2"/>
    <p:sldId id="307" r:id="rId3"/>
    <p:sldId id="259" r:id="rId4"/>
    <p:sldId id="281" r:id="rId5"/>
    <p:sldId id="282" r:id="rId6"/>
    <p:sldId id="260" r:id="rId7"/>
    <p:sldId id="299" r:id="rId8"/>
    <p:sldId id="382" r:id="rId9"/>
    <p:sldId id="380" r:id="rId10"/>
    <p:sldId id="379" r:id="rId11"/>
    <p:sldId id="381" r:id="rId12"/>
    <p:sldId id="378" r:id="rId13"/>
    <p:sldId id="293" r:id="rId14"/>
    <p:sldId id="374" r:id="rId15"/>
    <p:sldId id="375" r:id="rId16"/>
    <p:sldId id="377" r:id="rId17"/>
    <p:sldId id="376" r:id="rId18"/>
    <p:sldId id="294" r:id="rId19"/>
    <p:sldId id="363" r:id="rId20"/>
    <p:sldId id="371" r:id="rId21"/>
    <p:sldId id="295" r:id="rId22"/>
    <p:sldId id="326" r:id="rId23"/>
    <p:sldId id="364" r:id="rId24"/>
    <p:sldId id="366" r:id="rId25"/>
    <p:sldId id="327" r:id="rId26"/>
    <p:sldId id="365" r:id="rId27"/>
    <p:sldId id="367" r:id="rId28"/>
    <p:sldId id="369" r:id="rId29"/>
    <p:sldId id="328" r:id="rId30"/>
    <p:sldId id="370" r:id="rId31"/>
    <p:sldId id="330" r:id="rId32"/>
    <p:sldId id="333" r:id="rId33"/>
    <p:sldId id="334" r:id="rId34"/>
  </p:sldIdLst>
  <p:sldSz cx="12192000" cy="6858000"/>
  <p:notesSz cx="6889750" cy="1002188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03447BB-5D67-496B-8E87-E561075AD55C}" styleName="Estilo Escuro 1 - Ênfas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Estilo Mé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Estilo Médio 4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1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9158C3-648D-41E6-BEEE-07D2CDC12700}" type="doc">
      <dgm:prSet loTypeId="urn:microsoft.com/office/officeart/2005/8/layout/arrow2" loCatId="process" qsTypeId="urn:microsoft.com/office/officeart/2005/8/quickstyle/3d6" qsCatId="3D" csTypeId="urn:microsoft.com/office/officeart/2005/8/colors/accent1_2" csCatId="accent1" phldr="1"/>
      <dgm:spPr/>
    </dgm:pt>
    <dgm:pt modelId="{53CA9BEC-5320-4963-8ECC-D50DF8EC5ED6}">
      <dgm:prSet phldrT="[Texto]" custT="1"/>
      <dgm:spPr/>
      <dgm:t>
        <a:bodyPr/>
        <a:lstStyle/>
        <a:p>
          <a:pPr algn="ctr"/>
          <a:r>
            <a:rPr lang="pt-BR" sz="1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 6621/16</a:t>
          </a:r>
          <a:endParaRPr lang="pt-BR" sz="17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733C29-71E5-4337-AA7B-32C746714564}" type="parTrans" cxnId="{63907F63-EA2D-44DD-9A65-77FC104DD437}">
      <dgm:prSet/>
      <dgm:spPr/>
      <dgm:t>
        <a:bodyPr/>
        <a:lstStyle/>
        <a:p>
          <a:endParaRPr lang="pt-BR"/>
        </a:p>
      </dgm:t>
    </dgm:pt>
    <dgm:pt modelId="{AE704FAD-94C3-4855-A2B9-9D3824E38A31}" type="sibTrans" cxnId="{63907F63-EA2D-44DD-9A65-77FC104DD437}">
      <dgm:prSet/>
      <dgm:spPr/>
      <dgm:t>
        <a:bodyPr/>
        <a:lstStyle/>
        <a:p>
          <a:endParaRPr lang="pt-BR"/>
        </a:p>
      </dgm:t>
    </dgm:pt>
    <dgm:pt modelId="{1952171F-6E5F-4C9F-B59C-45FD95910025}" type="pres">
      <dgm:prSet presAssocID="{349158C3-648D-41E6-BEEE-07D2CDC12700}" presName="arrowDiagram" presStyleCnt="0">
        <dgm:presLayoutVars>
          <dgm:chMax val="5"/>
          <dgm:dir/>
          <dgm:resizeHandles val="exact"/>
        </dgm:presLayoutVars>
      </dgm:prSet>
      <dgm:spPr/>
    </dgm:pt>
    <dgm:pt modelId="{2B20AE5F-78F3-45EC-94FC-1281285DB5D9}" type="pres">
      <dgm:prSet presAssocID="{349158C3-648D-41E6-BEEE-07D2CDC12700}" presName="arrow" presStyleLbl="bgShp" presStyleIdx="0" presStyleCnt="1" custLinFactNeighborX="2467" custLinFactNeighborY="9990"/>
      <dgm:spPr/>
    </dgm:pt>
    <dgm:pt modelId="{C6CC5D24-BD14-4765-B126-7EAB4A84E10B}" type="pres">
      <dgm:prSet presAssocID="{349158C3-648D-41E6-BEEE-07D2CDC12700}" presName="arrowDiagram1" presStyleCnt="0">
        <dgm:presLayoutVars>
          <dgm:bulletEnabled val="1"/>
        </dgm:presLayoutVars>
      </dgm:prSet>
      <dgm:spPr/>
    </dgm:pt>
    <dgm:pt modelId="{45F71C52-F7DE-448E-A767-9F4520C7015A}" type="pres">
      <dgm:prSet presAssocID="{53CA9BEC-5320-4963-8ECC-D50DF8EC5ED6}" presName="bullet1" presStyleLbl="node1" presStyleIdx="0" presStyleCnt="1"/>
      <dgm:spPr/>
    </dgm:pt>
    <dgm:pt modelId="{9B1341EC-4081-4B5E-A9AA-19A7A6F60249}" type="pres">
      <dgm:prSet presAssocID="{53CA9BEC-5320-4963-8ECC-D50DF8EC5ED6}" presName="textBox1" presStyleLbl="revTx" presStyleIdx="0" presStyleCnt="1" custLinFactNeighborX="-36158" custLinFactNeighborY="-5453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3907F63-EA2D-44DD-9A65-77FC104DD437}" srcId="{349158C3-648D-41E6-BEEE-07D2CDC12700}" destId="{53CA9BEC-5320-4963-8ECC-D50DF8EC5ED6}" srcOrd="0" destOrd="0" parTransId="{83733C29-71E5-4337-AA7B-32C746714564}" sibTransId="{AE704FAD-94C3-4855-A2B9-9D3824E38A31}"/>
    <dgm:cxn modelId="{0DF45A38-8D38-4CBE-A9D5-E85D49DF64D2}" type="presOf" srcId="{53CA9BEC-5320-4963-8ECC-D50DF8EC5ED6}" destId="{9B1341EC-4081-4B5E-A9AA-19A7A6F60249}" srcOrd="0" destOrd="0" presId="urn:microsoft.com/office/officeart/2005/8/layout/arrow2"/>
    <dgm:cxn modelId="{F1A3D4CF-8330-4776-B91D-CF487813DDEF}" type="presOf" srcId="{349158C3-648D-41E6-BEEE-07D2CDC12700}" destId="{1952171F-6E5F-4C9F-B59C-45FD95910025}" srcOrd="0" destOrd="0" presId="urn:microsoft.com/office/officeart/2005/8/layout/arrow2"/>
    <dgm:cxn modelId="{9B19D218-DC98-4943-8E00-F669A649AB69}" type="presParOf" srcId="{1952171F-6E5F-4C9F-B59C-45FD95910025}" destId="{2B20AE5F-78F3-45EC-94FC-1281285DB5D9}" srcOrd="0" destOrd="0" presId="urn:microsoft.com/office/officeart/2005/8/layout/arrow2"/>
    <dgm:cxn modelId="{C416C73D-C1A9-4339-8D82-12B3B280E33E}" type="presParOf" srcId="{1952171F-6E5F-4C9F-B59C-45FD95910025}" destId="{C6CC5D24-BD14-4765-B126-7EAB4A84E10B}" srcOrd="1" destOrd="0" presId="urn:microsoft.com/office/officeart/2005/8/layout/arrow2"/>
    <dgm:cxn modelId="{9774597A-938B-4B71-8EA2-8D92BBF0C7F5}" type="presParOf" srcId="{C6CC5D24-BD14-4765-B126-7EAB4A84E10B}" destId="{45F71C52-F7DE-448E-A767-9F4520C7015A}" srcOrd="0" destOrd="0" presId="urn:microsoft.com/office/officeart/2005/8/layout/arrow2"/>
    <dgm:cxn modelId="{BBBF7E5F-F43C-4C39-BFFF-82A95D3BC670}" type="presParOf" srcId="{C6CC5D24-BD14-4765-B126-7EAB4A84E10B}" destId="{9B1341EC-4081-4B5E-A9AA-19A7A6F60249}" srcOrd="1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20AE5F-78F3-45EC-94FC-1281285DB5D9}">
      <dsp:nvSpPr>
        <dsp:cNvPr id="0" name=""/>
        <dsp:cNvSpPr/>
      </dsp:nvSpPr>
      <dsp:spPr>
        <a:xfrm>
          <a:off x="17857" y="0"/>
          <a:ext cx="2769912" cy="173119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F71C52-F7DE-448E-A767-9F4520C7015A}">
      <dsp:nvSpPr>
        <dsp:cNvPr id="0" name=""/>
        <dsp:cNvSpPr/>
      </dsp:nvSpPr>
      <dsp:spPr>
        <a:xfrm>
          <a:off x="2122371" y="351086"/>
          <a:ext cx="204973" cy="2049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1341EC-4081-4B5E-A9AA-19A7A6F60249}">
      <dsp:nvSpPr>
        <dsp:cNvPr id="0" name=""/>
        <dsp:cNvSpPr/>
      </dsp:nvSpPr>
      <dsp:spPr>
        <a:xfrm>
          <a:off x="716275" y="0"/>
          <a:ext cx="1107964" cy="1277621"/>
        </a:xfrm>
        <a:prstGeom prst="round2Diag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8611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 6621/16</a:t>
          </a:r>
          <a:endParaRPr lang="pt-BR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70361" y="54086"/>
        <a:ext cx="999792" cy="11694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15445-66A2-4CE0-89CF-5BFFCBE1CD6A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975" y="4760913"/>
            <a:ext cx="5511800" cy="45100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51865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02075" y="951865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DEA514-924F-43B6-8BE5-B42A611F41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001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A515-859A-4D41-95C5-7DEED56C7C4D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4053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A515-859A-4D41-95C5-7DEED56C7C4D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4204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8177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A515-859A-4D41-95C5-7DEED56C7C4D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521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A515-859A-4D41-95C5-7DEED56C7C4D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7837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A515-859A-4D41-95C5-7DEED56C7C4D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5646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A515-859A-4D41-95C5-7DEED56C7C4D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7769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A515-859A-4D41-95C5-7DEED56C7C4D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5197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A515-859A-4D41-95C5-7DEED56C7C4D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6368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A515-859A-4D41-95C5-7DEED56C7C4D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3587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A515-859A-4D41-95C5-7DEED56C7C4D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908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2" descr="desenho_campus_inmetro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93724"/>
            <a:ext cx="653415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9642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9A515-859A-4D41-95C5-7DEED56C7C4D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7A8BE-C02D-4D32-A4DE-252A7FC0601F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664" y="198699"/>
            <a:ext cx="1970421" cy="126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388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0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1.png"/><Relationship Id="rId9" Type="http://schemas.microsoft.com/office/2007/relationships/diagramDrawing" Target="../diagrams/drawing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0" y="141865"/>
            <a:ext cx="11974207" cy="639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ubtítulo 2"/>
          <p:cNvSpPr txBox="1">
            <a:spLocks/>
          </p:cNvSpPr>
          <p:nvPr/>
        </p:nvSpPr>
        <p:spPr>
          <a:xfrm>
            <a:off x="3742944" y="4183966"/>
            <a:ext cx="8344949" cy="1133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Reunião com os servidores  /sindicalizados lotados no RC </a:t>
            </a:r>
          </a:p>
        </p:txBody>
      </p:sp>
      <p:sp>
        <p:nvSpPr>
          <p:cNvPr id="2" name="Retângulo 1"/>
          <p:cNvSpPr/>
          <p:nvPr/>
        </p:nvSpPr>
        <p:spPr>
          <a:xfrm>
            <a:off x="217326" y="298973"/>
            <a:ext cx="773885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 Futuro do INMETRO </a:t>
            </a:r>
          </a:p>
          <a:p>
            <a:pPr algn="ctr"/>
            <a:r>
              <a:rPr lang="pt-BR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 seu Futuro no INMETRO</a:t>
            </a:r>
            <a:endParaRPr lang="pt-BR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5168" y="149238"/>
            <a:ext cx="1970421" cy="126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35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52" y="1759352"/>
            <a:ext cx="2755050" cy="419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194602" y="1871868"/>
            <a:ext cx="8090718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Encontro com os servidores/sindicalizados lotados no RC</a:t>
            </a:r>
          </a:p>
          <a:p>
            <a:endParaRPr lang="pt-BR" b="1" dirty="0" smtClean="0"/>
          </a:p>
          <a:p>
            <a:r>
              <a:rPr lang="pt-BR" b="1" dirty="0" smtClean="0"/>
              <a:t>    </a:t>
            </a:r>
            <a:r>
              <a:rPr lang="pt-B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Data: 12 de junho (quarta-feira)   </a:t>
            </a:r>
          </a:p>
          <a:p>
            <a:r>
              <a:rPr lang="pt-B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pt-B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r>
              <a:rPr lang="pt-B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Horário: 10h   </a:t>
            </a:r>
          </a:p>
          <a:p>
            <a:r>
              <a:rPr lang="pt-B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pt-BR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Local: Auditório do RC   </a:t>
            </a:r>
          </a:p>
          <a:p>
            <a:r>
              <a:rPr lang="pt-BR" dirty="0"/>
              <a:t> </a:t>
            </a:r>
          </a:p>
          <a:p>
            <a:r>
              <a:rPr lang="pt-BR" b="1" dirty="0" smtClean="0"/>
              <a:t>    </a:t>
            </a:r>
            <a:endParaRPr lang="pt-BR" dirty="0"/>
          </a:p>
        </p:txBody>
      </p:sp>
      <p:cxnSp>
        <p:nvCxnSpPr>
          <p:cNvPr id="5" name="Conector reto 4"/>
          <p:cNvCxnSpPr/>
          <p:nvPr/>
        </p:nvCxnSpPr>
        <p:spPr>
          <a:xfrm>
            <a:off x="929358" y="1767693"/>
            <a:ext cx="1035596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 flipV="1">
            <a:off x="11285320" y="1759352"/>
            <a:ext cx="0" cy="488305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H="1">
            <a:off x="905052" y="6642405"/>
            <a:ext cx="1038026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69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416" y="1921394"/>
            <a:ext cx="5093313" cy="348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73426" y="956775"/>
            <a:ext cx="8224871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endParaRPr lang="pt-BR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2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Pauta da Reunião</a:t>
            </a:r>
          </a:p>
          <a:p>
            <a:pPr algn="ctr">
              <a:lnSpc>
                <a:spcPct val="150000"/>
              </a:lnSpc>
            </a:pPr>
            <a:endParaRPr lang="pt-BR" sz="2800" b="1" i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pt-BR" sz="2800" b="1" i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Informes do ASMETRO-SN sobre o projeto “Modernização do Inmetro” e os próximos passos.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 proposta e as emendas na PEC da Reforma da Previdência e os Servidores Públicos.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Transferência do RC  para o Campus Armênio Lobo da Cunha Filho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41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170" y="1952623"/>
            <a:ext cx="7480357" cy="386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470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encrypted-tbn0.gstatic.com/images?q=tbn:ANd9GcT3pgM70kjtBGMWR1caqXqvnjuhRhzKrMw1aoPEbp4tHDIDtgNFB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21" y="1739687"/>
            <a:ext cx="4398580" cy="4398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2344815" y="633839"/>
            <a:ext cx="6156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Prestação de Contas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600136" y="2456147"/>
            <a:ext cx="7469944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150000"/>
              </a:lnSpc>
            </a:pPr>
            <a:r>
              <a:rPr lang="pt-BR" sz="30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Saldo em 11 de junho de 2019</a:t>
            </a:r>
          </a:p>
          <a:p>
            <a:pPr marL="342900" indent="-342900" algn="just">
              <a:lnSpc>
                <a:spcPct val="150000"/>
              </a:lnSpc>
            </a:pPr>
            <a:endParaRPr lang="pt-BR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lnSpc>
                <a:spcPct val="150000"/>
              </a:lnSpc>
            </a:pPr>
            <a:endParaRPr lang="pt-BR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lnSpc>
                <a:spcPct val="150000"/>
              </a:lnSpc>
            </a:pPr>
            <a:r>
              <a:rPr lang="pt-BR" sz="32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R$ 72.063,23</a:t>
            </a:r>
          </a:p>
        </p:txBody>
      </p:sp>
    </p:spTree>
    <p:extLst>
      <p:ext uri="{BB962C8B-B14F-4D97-AF65-F5344CB8AC3E}">
        <p14:creationId xmlns:p14="http://schemas.microsoft.com/office/powerpoint/2010/main" val="273184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3"/>
          <p:cNvSpPr>
            <a:spLocks noGrp="1"/>
          </p:cNvSpPr>
          <p:nvPr>
            <p:ph type="title"/>
          </p:nvPr>
        </p:nvSpPr>
        <p:spPr>
          <a:xfrm>
            <a:off x="442415" y="95894"/>
            <a:ext cx="7863840" cy="707295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BR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Informes</a:t>
            </a:r>
            <a:endParaRPr lang="pt-BR" sz="4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614" y="1431714"/>
            <a:ext cx="2364827" cy="2364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467" y="3764381"/>
            <a:ext cx="3051702" cy="2052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197" y="3764381"/>
            <a:ext cx="2214808" cy="198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97" y="1797269"/>
            <a:ext cx="1597582" cy="1597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777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9700" y="23538"/>
            <a:ext cx="3212675" cy="156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ítulo 3"/>
          <p:cNvSpPr>
            <a:spLocks noGrp="1"/>
          </p:cNvSpPr>
          <p:nvPr>
            <p:ph type="title"/>
          </p:nvPr>
        </p:nvSpPr>
        <p:spPr>
          <a:xfrm>
            <a:off x="-161629" y="101808"/>
            <a:ext cx="9562804" cy="766545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BR" sz="41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Planos de Saúde – Asmetro-SN, CVM e INPI</a:t>
            </a:r>
            <a:endParaRPr lang="pt-BR" sz="41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721" y="2806293"/>
            <a:ext cx="3990974" cy="231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45" y="1376360"/>
            <a:ext cx="3990975" cy="239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475" y="4643015"/>
            <a:ext cx="2600326" cy="107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10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549462" y="2144111"/>
            <a:ext cx="6132786" cy="3373820"/>
          </a:xfrm>
        </p:spPr>
        <p:txBody>
          <a:bodyPr>
            <a:noAutofit/>
          </a:bodyPr>
          <a:lstStyle/>
          <a:p>
            <a:pPr marL="265113" lvl="2" indent="0" algn="ctr">
              <a:lnSpc>
                <a:spcPct val="150000"/>
              </a:lnSpc>
              <a:buNone/>
            </a:pPr>
            <a:r>
              <a:rPr lang="pt-BR" sz="22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(REDIGIR)</a:t>
            </a:r>
            <a:endParaRPr lang="pt-BR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ítulo 3"/>
          <p:cNvSpPr>
            <a:spLocks noGrp="1"/>
          </p:cNvSpPr>
          <p:nvPr>
            <p:ph type="title"/>
          </p:nvPr>
        </p:nvSpPr>
        <p:spPr>
          <a:xfrm>
            <a:off x="-47329" y="158958"/>
            <a:ext cx="10804622" cy="53429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BR" sz="4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Planos de Saúde – Reajustes Praticados</a:t>
            </a:r>
            <a:endParaRPr lang="pt-BR" sz="42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85941"/>
              </p:ext>
            </p:extLst>
          </p:nvPr>
        </p:nvGraphicFramePr>
        <p:xfrm>
          <a:off x="678426" y="1725788"/>
          <a:ext cx="10618839" cy="4487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4710"/>
                <a:gridCol w="3505869"/>
                <a:gridCol w="2479106"/>
                <a:gridCol w="1979154"/>
              </a:tblGrid>
              <a:tr h="7479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 b="1" dirty="0">
                          <a:solidFill>
                            <a:schemeClr val="accent4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Plano de Saúde</a:t>
                      </a:r>
                      <a:endParaRPr lang="pt-BR" sz="200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 b="1">
                          <a:solidFill>
                            <a:schemeClr val="accent4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Operadora</a:t>
                      </a:r>
                      <a:endParaRPr lang="pt-BR" sz="200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 b="1">
                          <a:solidFill>
                            <a:schemeClr val="accent4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Gestor</a:t>
                      </a:r>
                      <a:endParaRPr lang="pt-BR" sz="200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 b="1" dirty="0">
                          <a:solidFill>
                            <a:schemeClr val="accent4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Reajuste</a:t>
                      </a:r>
                      <a:endParaRPr lang="pt-BR" sz="200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</a:tr>
              <a:tr h="7479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>
                          <a:solidFill>
                            <a:srgbClr val="222222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ASSIM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>
                          <a:solidFill>
                            <a:srgbClr val="222222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ASSIM Saúde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 dirty="0">
                          <a:solidFill>
                            <a:srgbClr val="222222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ASMETRO/IBBCA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 b="1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AGOSTO</a:t>
                      </a:r>
                      <a:endParaRPr lang="pt-BR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</a:tr>
              <a:tr h="7479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>
                          <a:solidFill>
                            <a:srgbClr val="222222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GEAP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>
                          <a:solidFill>
                            <a:srgbClr val="222222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GEAP Saúde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 dirty="0">
                          <a:solidFill>
                            <a:srgbClr val="222222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COGEP/Inmetro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9,76%</a:t>
                      </a:r>
                      <a:endParaRPr lang="pt-BR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</a:tr>
              <a:tr h="7479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>
                          <a:solidFill>
                            <a:srgbClr val="222222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INDIVIDUAL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 dirty="0" smtClean="0">
                          <a:solidFill>
                            <a:srgbClr val="222222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Contratadas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 dirty="0">
                          <a:solidFill>
                            <a:srgbClr val="222222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ANS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 b="1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JUNHO</a:t>
                      </a:r>
                      <a:endParaRPr lang="pt-BR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</a:tr>
              <a:tr h="7479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>
                          <a:solidFill>
                            <a:srgbClr val="222222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UNIMED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>
                          <a:solidFill>
                            <a:srgbClr val="222222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UNIMED-RIO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 dirty="0">
                          <a:solidFill>
                            <a:srgbClr val="222222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ASMETRO/IBBCA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 b="1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11,88%</a:t>
                      </a:r>
                      <a:endParaRPr lang="pt-BR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</a:tr>
              <a:tr h="7479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>
                          <a:solidFill>
                            <a:srgbClr val="222222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SULAMÉRICA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>
                          <a:solidFill>
                            <a:srgbClr val="222222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SULAMÉRICA SEGUROS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 dirty="0">
                          <a:solidFill>
                            <a:srgbClr val="222222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COGEP/Inmetro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575"/>
                        </a:spcAft>
                      </a:pPr>
                      <a:r>
                        <a:rPr lang="pt-BR" sz="2000" b="1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17,40%</a:t>
                      </a:r>
                      <a:endParaRPr lang="pt-BR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968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3"/>
          <p:cNvSpPr>
            <a:spLocks noGrp="1"/>
          </p:cNvSpPr>
          <p:nvPr>
            <p:ph type="title"/>
          </p:nvPr>
        </p:nvSpPr>
        <p:spPr>
          <a:xfrm>
            <a:off x="-161629" y="101808"/>
            <a:ext cx="9562804" cy="766545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BR" sz="41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Mensalidade Sindical</a:t>
            </a:r>
            <a:endParaRPr lang="pt-BR" sz="41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5207876" y="2061142"/>
            <a:ext cx="698412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600" dirty="0"/>
              <a:t>Conforme o disposto na Medida Provisória 873/2019 o pagamento da mensalidade sindical </a:t>
            </a:r>
            <a:r>
              <a:rPr lang="pt-BR" sz="2600" b="1" dirty="0"/>
              <a:t>não será descontado no contracheque do servidor</a:t>
            </a:r>
            <a:r>
              <a:rPr lang="pt-BR" sz="2600" dirty="0"/>
              <a:t>.</a:t>
            </a:r>
          </a:p>
          <a:p>
            <a:pPr algn="ctr">
              <a:lnSpc>
                <a:spcPct val="150000"/>
              </a:lnSpc>
            </a:pPr>
            <a:r>
              <a:rPr lang="pt-BR" sz="2600" dirty="0" smtClean="0"/>
              <a:t>Para facilitar a vida do associado, o ASMETRO-SN criou um espaço </a:t>
            </a:r>
            <a:r>
              <a:rPr lang="pt-BR" sz="2600" b="1" dirty="0" smtClean="0"/>
              <a:t>AUTOATENDIMENTO </a:t>
            </a:r>
            <a:r>
              <a:rPr lang="pt-BR" sz="2600" dirty="0" smtClean="0"/>
              <a:t>em seu site</a:t>
            </a:r>
            <a:endParaRPr lang="pt-BR" sz="26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58" y="2407477"/>
            <a:ext cx="4619087" cy="3000648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V="1">
            <a:off x="3689131" y="5408125"/>
            <a:ext cx="189186" cy="81925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81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58" y="1922526"/>
            <a:ext cx="3893843" cy="382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4540468" y="1603212"/>
            <a:ext cx="736249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dirty="0" smtClean="0"/>
              <a:t>Lembramos </a:t>
            </a:r>
            <a:r>
              <a:rPr lang="pt-BR" sz="2400" dirty="0"/>
              <a:t>que as ações judiciais, administrativas e convênios de adesão de planos de saúde e de vida que tramitam ou estão em </a:t>
            </a:r>
            <a:r>
              <a:rPr lang="pt-BR" sz="2600" b="1" dirty="0"/>
              <a:t>vigência só poderão ser usufruídos por sindicalizados legalmente constituídos e em dia com as obrigações estatutárias</a:t>
            </a:r>
            <a:r>
              <a:rPr lang="pt-BR" sz="2400" dirty="0"/>
              <a:t>. Dúvida ou informação pedimos que entrem em contato pelos números 2679-9741 / 2679-9237 / 2679-2688 ou pelo e-mail blustosa@asmetro.org.br </a:t>
            </a:r>
          </a:p>
        </p:txBody>
      </p:sp>
    </p:spTree>
    <p:extLst>
      <p:ext uri="{BB962C8B-B14F-4D97-AF65-F5344CB8AC3E}">
        <p14:creationId xmlns:p14="http://schemas.microsoft.com/office/powerpoint/2010/main" val="214213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782" y="3061883"/>
            <a:ext cx="5455920" cy="376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6"/>
          <p:cNvSpPr/>
          <p:nvPr/>
        </p:nvSpPr>
        <p:spPr>
          <a:xfrm>
            <a:off x="3893575" y="2994060"/>
            <a:ext cx="42475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Reforma </a:t>
            </a:r>
          </a:p>
          <a:p>
            <a:pPr algn="ctr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da </a:t>
            </a:r>
          </a:p>
          <a:p>
            <a:pPr algn="ctr"/>
            <a:r>
              <a:rPr lang="pt-BR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Previdência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5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555528" y="204097"/>
            <a:ext cx="9119419" cy="648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Nova Previdência – PEC 6/2019</a:t>
            </a:r>
            <a:endParaRPr lang="pt-BR" sz="2700" b="1" dirty="0">
              <a:solidFill>
                <a:srgbClr val="FF0000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5115237" y="2718476"/>
            <a:ext cx="68317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/>
              <a:t>Foram apresentadas </a:t>
            </a:r>
            <a:r>
              <a:rPr lang="pt-BR" sz="2800" b="1" dirty="0"/>
              <a:t>276</a:t>
            </a:r>
            <a:r>
              <a:rPr lang="pt-BR" sz="2800" dirty="0"/>
              <a:t> emendas ao texto da reforma da Previdência (PEC 6/19</a:t>
            </a:r>
            <a:r>
              <a:rPr lang="pt-BR" sz="2800" dirty="0" smtClean="0"/>
              <a:t>).</a:t>
            </a:r>
          </a:p>
          <a:p>
            <a:pPr algn="ctr"/>
            <a:endParaRPr lang="pt-BR" sz="2800" dirty="0"/>
          </a:p>
          <a:p>
            <a:pPr algn="ctr"/>
            <a:r>
              <a:rPr lang="pt-BR" sz="2800" dirty="0"/>
              <a:t>Cada emenda precisou de pelo menos 171 assinaturas de apoio. 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28" y="2141647"/>
            <a:ext cx="4352925" cy="3400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44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7576242" y="2599892"/>
            <a:ext cx="424753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Pedágio de 100% como norma de transição para os atuais servidores públicos</a:t>
            </a:r>
          </a:p>
        </p:txBody>
      </p:sp>
      <p:sp>
        <p:nvSpPr>
          <p:cNvPr id="9" name="Retângulo 8"/>
          <p:cNvSpPr/>
          <p:nvPr/>
        </p:nvSpPr>
        <p:spPr>
          <a:xfrm>
            <a:off x="555528" y="204097"/>
            <a:ext cx="9119419" cy="648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Nova Previdência – PEC 6/2019</a:t>
            </a:r>
            <a:endParaRPr lang="pt-BR" sz="2700" b="1" dirty="0">
              <a:solidFill>
                <a:srgbClr val="FF0000"/>
              </a:solidFill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144655" y="1432095"/>
            <a:ext cx="7024601" cy="4890140"/>
            <a:chOff x="609873" y="1432095"/>
            <a:chExt cx="7024601" cy="4890140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873" y="1432095"/>
              <a:ext cx="7024601" cy="4890140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 rot="20403193">
              <a:off x="1106576" y="3859750"/>
              <a:ext cx="110959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300" b="1" dirty="0" smtClean="0">
                  <a:latin typeface="Bernard MT Condensed" panose="020508060609050204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Aposentadoria</a:t>
              </a:r>
              <a:endParaRPr lang="pt-BR" sz="1300" b="1" dirty="0">
                <a:latin typeface="Bernard MT Condensed" panose="020508060609050204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003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555528" y="204097"/>
            <a:ext cx="91194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 relator na comissão especial da Câmara, Samuel Moreira (PSDB-SP)</a:t>
            </a:r>
          </a:p>
        </p:txBody>
      </p:sp>
      <p:sp>
        <p:nvSpPr>
          <p:cNvPr id="2" name="Retângulo 1"/>
          <p:cNvSpPr/>
          <p:nvPr/>
        </p:nvSpPr>
        <p:spPr>
          <a:xfrm>
            <a:off x="4146337" y="2082269"/>
            <a:ext cx="8005582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dirty="0" smtClean="0"/>
              <a:t>Pretende </a:t>
            </a:r>
            <a:r>
              <a:rPr lang="pt-BR" sz="2400" dirty="0"/>
              <a:t>instituir um </a:t>
            </a:r>
            <a:r>
              <a:rPr lang="pt-BR" sz="2600" b="1" dirty="0"/>
              <a:t>pedágio de 100% </a:t>
            </a:r>
            <a:r>
              <a:rPr lang="pt-BR" sz="2400" dirty="0"/>
              <a:t>como norma de transição para os atuais servidores públicos. Um exemplo permite entender melhor como a coisa funcionaria. De acordo com a proposta de emenda à Constituição (PEC) que saiu do Ministério da Economia, se o servidor tem 58 anos e faltam seis meses para conquistar o direito à aposentadoria, ele trabalharia sete anos a mais, até completar 65</a:t>
            </a:r>
            <a:r>
              <a:rPr lang="pt-BR" sz="2400" dirty="0" smtClean="0"/>
              <a:t>.</a:t>
            </a:r>
            <a:endParaRPr lang="pt-BR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66" y="3046905"/>
            <a:ext cx="3651250" cy="199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944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555528" y="204097"/>
            <a:ext cx="9119419" cy="648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Nova Previdência – PEC 6/2019</a:t>
            </a:r>
            <a:endParaRPr lang="pt-BR" sz="2700" b="1" dirty="0">
              <a:solidFill>
                <a:srgbClr val="FF000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815255" y="2429122"/>
            <a:ext cx="8131706" cy="2579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200" dirty="0" smtClean="0"/>
              <a:t>Com </a:t>
            </a:r>
            <a:r>
              <a:rPr lang="pt-BR" sz="2200" dirty="0"/>
              <a:t>o pedágio de 100%, dobra o tempo restante para início da aposentadoria, que passaria nesse caso de seis meses a um ano. Ou seja, o funcionário público se aposentaria com 59 anos. A ideia é adotar a regra para todos os servidores civis atualmente no exercício de carreiras em âmbito federal, estadual e municipal.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28" y="2868211"/>
            <a:ext cx="3225800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990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555528" y="204097"/>
            <a:ext cx="91194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Transição regime próprio pedágio de 17% sobre tempo contribuição que faltar</a:t>
            </a:r>
          </a:p>
        </p:txBody>
      </p:sp>
      <p:sp>
        <p:nvSpPr>
          <p:cNvPr id="10" name="Retângulo 9"/>
          <p:cNvSpPr/>
          <p:nvPr/>
        </p:nvSpPr>
        <p:spPr>
          <a:xfrm>
            <a:off x="845426" y="1711496"/>
            <a:ext cx="9960506" cy="1964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 smtClean="0"/>
              <a:t>Autor</a:t>
            </a:r>
            <a:r>
              <a:rPr lang="pt-BR" sz="2800" dirty="0"/>
              <a:t>: </a:t>
            </a:r>
            <a:r>
              <a:rPr lang="pt-BR" sz="2800" b="1" dirty="0"/>
              <a:t>Professor Israel Batista (PV-DF) </a:t>
            </a:r>
          </a:p>
          <a:p>
            <a:pPr algn="ctr">
              <a:lnSpc>
                <a:spcPct val="150000"/>
              </a:lnSpc>
            </a:pPr>
            <a:r>
              <a:rPr lang="pt-BR" sz="2800" dirty="0"/>
              <a:t>Estabelece “pedágio” sobre o tempo que faltar para aposentadoria até a promulgação da reforma.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468" y="3966825"/>
            <a:ext cx="3064422" cy="23963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881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914400" y="2387400"/>
            <a:ext cx="996050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3000" b="1" dirty="0" smtClean="0"/>
              <a:t>Resumo</a:t>
            </a:r>
            <a:r>
              <a:rPr lang="pt-BR" sz="2800" dirty="0"/>
              <a:t>: Permite que servidores e professores se aposentem com as regras atuais, pagando um pedágio de 17% sobre o tempo que faltar para a aposentadoria, nos </a:t>
            </a:r>
            <a:r>
              <a:rPr lang="pt-BR" sz="3000" b="1" dirty="0"/>
              <a:t>moldes propostos aos militares</a:t>
            </a:r>
            <a:r>
              <a:rPr lang="pt-BR" sz="2800" dirty="0"/>
              <a:t>. O objetivo é garantir uma transição razoável aos servidores públicos.</a:t>
            </a:r>
          </a:p>
        </p:txBody>
      </p:sp>
      <p:sp>
        <p:nvSpPr>
          <p:cNvPr id="4" name="Retângulo 3"/>
          <p:cNvSpPr/>
          <p:nvPr/>
        </p:nvSpPr>
        <p:spPr>
          <a:xfrm>
            <a:off x="555528" y="204097"/>
            <a:ext cx="91194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Transição regime próprio pedágio de 17% sobre tempo contribuição que faltar</a:t>
            </a:r>
          </a:p>
        </p:txBody>
      </p:sp>
    </p:spTree>
    <p:extLst>
      <p:ext uri="{BB962C8B-B14F-4D97-AF65-F5344CB8AC3E}">
        <p14:creationId xmlns:p14="http://schemas.microsoft.com/office/powerpoint/2010/main" val="218883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/>
          <p:cNvSpPr txBox="1">
            <a:spLocks/>
          </p:cNvSpPr>
          <p:nvPr/>
        </p:nvSpPr>
        <p:spPr>
          <a:xfrm>
            <a:off x="0" y="589708"/>
            <a:ext cx="12192000" cy="8070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MESA DE NEGOCIAÇÃO 2019</a:t>
            </a:r>
          </a:p>
        </p:txBody>
      </p:sp>
      <p:sp>
        <p:nvSpPr>
          <p:cNvPr id="2" name="Retângulo 1"/>
          <p:cNvSpPr/>
          <p:nvPr/>
        </p:nvSpPr>
        <p:spPr>
          <a:xfrm rot="19485479">
            <a:off x="5803793" y="4487366"/>
            <a:ext cx="5224635" cy="49244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600" b="1" cap="none" spc="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FOTO DA REUNIÃOCOM A </a:t>
            </a:r>
            <a:r>
              <a:rPr lang="pt-BR" sz="26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ÂNGELA</a:t>
            </a:r>
            <a:endParaRPr lang="pt-BR" sz="2600" b="1" cap="none" spc="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84" y="2056226"/>
            <a:ext cx="4759864" cy="2811195"/>
          </a:xfrm>
          <a:prstGeom prst="rect">
            <a:avLst/>
          </a:prstGeom>
        </p:spPr>
      </p:pic>
      <p:pic>
        <p:nvPicPr>
          <p:cNvPr id="1026" name="Picture 2" descr="Imagem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938" y="2982281"/>
            <a:ext cx="5172222" cy="387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24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/>
          <p:cNvSpPr txBox="1">
            <a:spLocks/>
          </p:cNvSpPr>
          <p:nvPr/>
        </p:nvSpPr>
        <p:spPr>
          <a:xfrm>
            <a:off x="0" y="1730295"/>
            <a:ext cx="12192000" cy="8070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Pauta Específica dos servidores do INMETRO</a:t>
            </a:r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pt-BR" sz="36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335" y="2537337"/>
            <a:ext cx="6037330" cy="31997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02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866969" y="3016506"/>
            <a:ext cx="72119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Atendendo a deliberação  </a:t>
            </a:r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Aprovada</a:t>
            </a:r>
            <a:r>
              <a:rPr lang="pt-BR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em AGO/AGE de 26 de  fevereiro de 2019.</a:t>
            </a:r>
            <a:endParaRPr lang="pt-BR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32" y="1886141"/>
            <a:ext cx="4762500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430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o 8"/>
          <p:cNvGrpSpPr/>
          <p:nvPr/>
        </p:nvGrpSpPr>
        <p:grpSpPr>
          <a:xfrm>
            <a:off x="5880295" y="2625466"/>
            <a:ext cx="4219111" cy="2464689"/>
            <a:chOff x="1624251" y="1812719"/>
            <a:chExt cx="9996602" cy="4681389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8695" y="1812719"/>
              <a:ext cx="4402158" cy="330989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5334" y="5579918"/>
              <a:ext cx="1170365" cy="91419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  <p:graphicFrame>
          <p:nvGraphicFramePr>
            <p:cNvPr id="12" name="Diagrama 11"/>
            <p:cNvGraphicFramePr/>
            <p:nvPr>
              <p:extLst>
                <p:ext uri="{D42A27DB-BD31-4B8C-83A1-F6EECF244321}">
                  <p14:modId xmlns:p14="http://schemas.microsoft.com/office/powerpoint/2010/main" val="24781594"/>
                </p:ext>
              </p:extLst>
            </p:nvPr>
          </p:nvGraphicFramePr>
          <p:xfrm>
            <a:off x="1624251" y="2529869"/>
            <a:ext cx="6605237" cy="328820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</p:grpSp>
      <p:sp>
        <p:nvSpPr>
          <p:cNvPr id="13" name="Subtítulo 2"/>
          <p:cNvSpPr txBox="1">
            <a:spLocks/>
          </p:cNvSpPr>
          <p:nvPr/>
        </p:nvSpPr>
        <p:spPr>
          <a:xfrm>
            <a:off x="0" y="186186"/>
            <a:ext cx="12192000" cy="11992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Modernização do Inmetro – AR </a:t>
            </a:r>
            <a:r>
              <a:rPr lang="pt-BR" sz="36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Próximos Passos</a:t>
            </a:r>
            <a:endParaRPr lang="pt-BR" sz="3600" b="1" dirty="0">
              <a:solidFill>
                <a:schemeClr val="accent4">
                  <a:lumMod val="20000"/>
                  <a:lumOff val="8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16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/>
          <p:cNvSpPr txBox="1">
            <a:spLocks/>
          </p:cNvSpPr>
          <p:nvPr/>
        </p:nvSpPr>
        <p:spPr>
          <a:xfrm>
            <a:off x="0" y="589708"/>
            <a:ext cx="12192000" cy="8070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 6621/2016 &gt;&gt;&gt; PLS 52/2013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13" y="1396750"/>
            <a:ext cx="11549576" cy="530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85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/>
          <p:cNvSpPr txBox="1">
            <a:spLocks/>
          </p:cNvSpPr>
          <p:nvPr/>
        </p:nvSpPr>
        <p:spPr>
          <a:xfrm>
            <a:off x="0" y="589708"/>
            <a:ext cx="12192000" cy="8070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 6621/2016 &gt;&gt;&gt; PLS 52/2013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13" y="1396750"/>
            <a:ext cx="11549576" cy="5305082"/>
          </a:xfrm>
          <a:prstGeom prst="rect">
            <a:avLst/>
          </a:prstGeom>
        </p:spPr>
      </p:pic>
      <p:cxnSp>
        <p:nvCxnSpPr>
          <p:cNvPr id="3" name="Conector reto 2"/>
          <p:cNvCxnSpPr/>
          <p:nvPr/>
        </p:nvCxnSpPr>
        <p:spPr>
          <a:xfrm>
            <a:off x="7167716" y="4380271"/>
            <a:ext cx="2669458" cy="144534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/>
        </p:nvCxnSpPr>
        <p:spPr>
          <a:xfrm flipH="1">
            <a:off x="7064477" y="4277032"/>
            <a:ext cx="2772697" cy="154858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00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584037" y="1617975"/>
            <a:ext cx="10270776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2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Uma vez que o governo anterior não editou a Medida Provisória que daria legitimidade ao substitutivo aprovada na Câmara dos Deputados, o senado federal derrubou o texto do PL 6621/2016  que incluiria o Inmetro no rol das Agências Reguladoras, conforme o destaque substitutivo  apresentados pelos deputados Áureo/SD-RJ e Celso </a:t>
            </a:r>
            <a:r>
              <a:rPr lang="pt-BR" sz="2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Russomanno</a:t>
            </a:r>
            <a:r>
              <a:rPr lang="pt-B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/PRB-SP  com apoio dos deputados Júlio Lopes, Jose Carlos Araújo e Roberto de Lucena.</a:t>
            </a:r>
          </a:p>
          <a:p>
            <a:endParaRPr lang="pt-BR" sz="2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pt-B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ASMETRO 05/06/2019</a:t>
            </a:r>
            <a:r>
              <a:rPr lang="pt-BR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pt-BR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0" y="392437"/>
            <a:ext cx="12192000" cy="8070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Nota </a:t>
            </a:r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</a:t>
            </a:r>
            <a:r>
              <a:rPr lang="pt-B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ASMETRO-SN</a:t>
            </a:r>
            <a:endParaRPr lang="pt-BR" sz="36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040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/>
          <p:cNvSpPr txBox="1">
            <a:spLocks/>
          </p:cNvSpPr>
          <p:nvPr/>
        </p:nvSpPr>
        <p:spPr>
          <a:xfrm>
            <a:off x="294967" y="353734"/>
            <a:ext cx="4793226" cy="8070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porque da não aprovação</a:t>
            </a:r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pt-BR" sz="36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134" y="14748"/>
            <a:ext cx="699461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67" y="1791929"/>
            <a:ext cx="4493341" cy="33700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3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/>
          <p:cNvSpPr txBox="1">
            <a:spLocks/>
          </p:cNvSpPr>
          <p:nvPr/>
        </p:nvSpPr>
        <p:spPr>
          <a:xfrm>
            <a:off x="0" y="589708"/>
            <a:ext cx="12192000" cy="8070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 6621/2016 &gt;&gt;&gt; PLS 52/2013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13" y="1396750"/>
            <a:ext cx="11549576" cy="5305082"/>
          </a:xfrm>
          <a:prstGeom prst="rect">
            <a:avLst/>
          </a:prstGeom>
        </p:spPr>
      </p:pic>
      <p:cxnSp>
        <p:nvCxnSpPr>
          <p:cNvPr id="3" name="Conector reto 2"/>
          <p:cNvCxnSpPr/>
          <p:nvPr/>
        </p:nvCxnSpPr>
        <p:spPr>
          <a:xfrm>
            <a:off x="7167716" y="4380271"/>
            <a:ext cx="2669458" cy="144534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/>
        </p:nvCxnSpPr>
        <p:spPr>
          <a:xfrm flipH="1">
            <a:off x="7064477" y="4277032"/>
            <a:ext cx="2772697" cy="154858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de seta reta 4"/>
          <p:cNvCxnSpPr/>
          <p:nvPr/>
        </p:nvCxnSpPr>
        <p:spPr>
          <a:xfrm flipV="1">
            <a:off x="5412658" y="2433483"/>
            <a:ext cx="2016000" cy="612000"/>
          </a:xfrm>
          <a:prstGeom prst="straightConnector1">
            <a:avLst/>
          </a:prstGeom>
          <a:ln w="127000">
            <a:solidFill>
              <a:srgbClr val="FF0000"/>
            </a:solidFill>
            <a:tailEnd type="arrow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5472959" y="2064151"/>
            <a:ext cx="117692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Plano  B</a:t>
            </a:r>
            <a:endParaRPr lang="pt-BR" sz="2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200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/>
          <p:cNvSpPr txBox="1">
            <a:spLocks/>
          </p:cNvSpPr>
          <p:nvPr/>
        </p:nvSpPr>
        <p:spPr>
          <a:xfrm>
            <a:off x="0" y="589708"/>
            <a:ext cx="12192000" cy="8070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Medida Provisória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13" y="1396750"/>
            <a:ext cx="11549576" cy="5305082"/>
          </a:xfrm>
          <a:prstGeom prst="rect">
            <a:avLst/>
          </a:prstGeom>
        </p:spPr>
      </p:pic>
      <p:cxnSp>
        <p:nvCxnSpPr>
          <p:cNvPr id="3" name="Conector reto 2"/>
          <p:cNvCxnSpPr/>
          <p:nvPr/>
        </p:nvCxnSpPr>
        <p:spPr>
          <a:xfrm>
            <a:off x="7167716" y="4380271"/>
            <a:ext cx="2669458" cy="144534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/>
        </p:nvCxnSpPr>
        <p:spPr>
          <a:xfrm flipH="1">
            <a:off x="7064477" y="4277032"/>
            <a:ext cx="2772697" cy="154858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de seta reta 4"/>
          <p:cNvCxnSpPr/>
          <p:nvPr/>
        </p:nvCxnSpPr>
        <p:spPr>
          <a:xfrm flipV="1">
            <a:off x="5412658" y="2433483"/>
            <a:ext cx="2016000" cy="612000"/>
          </a:xfrm>
          <a:prstGeom prst="straightConnector1">
            <a:avLst/>
          </a:prstGeom>
          <a:ln w="127000">
            <a:solidFill>
              <a:srgbClr val="FF0000"/>
            </a:solidFill>
            <a:tailEnd type="arrow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5472959" y="2064151"/>
            <a:ext cx="117692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Plano  B</a:t>
            </a:r>
            <a:endParaRPr lang="pt-BR" sz="2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6096000" y="4262284"/>
            <a:ext cx="4508090" cy="22712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 rot="2836952">
            <a:off x="5607668" y="4336024"/>
            <a:ext cx="553884" cy="774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486" y="3357351"/>
            <a:ext cx="701413" cy="44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75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tângulo 90"/>
          <p:cNvSpPr/>
          <p:nvPr/>
        </p:nvSpPr>
        <p:spPr>
          <a:xfrm>
            <a:off x="6799788" y="2983061"/>
            <a:ext cx="4944908" cy="185649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2" name="Retângulo 81"/>
          <p:cNvSpPr/>
          <p:nvPr/>
        </p:nvSpPr>
        <p:spPr>
          <a:xfrm>
            <a:off x="320635" y="2983061"/>
            <a:ext cx="3678802" cy="185649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84" name="Retângulo 3083"/>
          <p:cNvSpPr/>
          <p:nvPr/>
        </p:nvSpPr>
        <p:spPr>
          <a:xfrm>
            <a:off x="4154928" y="2983061"/>
            <a:ext cx="2516919" cy="18564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de seta reta 4"/>
          <p:cNvCxnSpPr/>
          <p:nvPr/>
        </p:nvCxnSpPr>
        <p:spPr>
          <a:xfrm flipV="1">
            <a:off x="1414406" y="3559188"/>
            <a:ext cx="10202913" cy="6562"/>
          </a:xfrm>
          <a:prstGeom prst="straightConnector1">
            <a:avLst/>
          </a:prstGeom>
          <a:ln w="152400">
            <a:tailEnd type="stealth"/>
          </a:ln>
          <a:effectLst>
            <a:outerShdw blurRad="50800" dist="76200" dir="5400000" sx="103000" sy="103000" algn="t" rotWithShape="0">
              <a:prstClr val="black">
                <a:alpha val="59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de seta reta 58"/>
          <p:cNvCxnSpPr/>
          <p:nvPr/>
        </p:nvCxnSpPr>
        <p:spPr>
          <a:xfrm flipV="1">
            <a:off x="9342215" y="3556911"/>
            <a:ext cx="1078026" cy="1"/>
          </a:xfrm>
          <a:prstGeom prst="straightConnector1">
            <a:avLst/>
          </a:prstGeom>
          <a:ln w="152400"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9080711" y="3395330"/>
            <a:ext cx="57579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</a:t>
            </a:r>
            <a:endParaRPr lang="pt-BR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98722" y="243662"/>
            <a:ext cx="7863840" cy="82511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t-BR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Linha do Tempo</a:t>
            </a:r>
            <a:endParaRPr lang="pt-BR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Conector de seta reta 6"/>
          <p:cNvCxnSpPr/>
          <p:nvPr/>
        </p:nvCxnSpPr>
        <p:spPr>
          <a:xfrm>
            <a:off x="1227987" y="3541072"/>
            <a:ext cx="47909" cy="21396"/>
          </a:xfrm>
          <a:prstGeom prst="straightConnector1">
            <a:avLst/>
          </a:prstGeom>
          <a:ln w="152400">
            <a:headEnd type="oval" w="med" len="med"/>
            <a:tailEnd type="oval" w="med" len="med"/>
          </a:ln>
          <a:effectLst>
            <a:outerShdw blurRad="50800" dist="127000" dir="5400000" algn="t" rotWithShape="0">
              <a:schemeClr val="tx1">
                <a:alpha val="5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>
            <a:off x="3765878" y="3523635"/>
            <a:ext cx="533400" cy="0"/>
          </a:xfrm>
          <a:prstGeom prst="straightConnector1">
            <a:avLst/>
          </a:prstGeom>
          <a:ln w="152400">
            <a:headEnd type="oval" w="med" len="med"/>
            <a:tailEnd type="oval" w="med" len="med"/>
          </a:ln>
          <a:effectLst>
            <a:outerShdw blurRad="50800" dist="114300" dir="4140000" sx="98000" sy="98000" algn="t" rotWithShape="0">
              <a:schemeClr val="tx1">
                <a:alpha val="53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>
            <a:off x="6349512" y="3516072"/>
            <a:ext cx="644670" cy="25000"/>
          </a:xfrm>
          <a:prstGeom prst="straightConnector1">
            <a:avLst/>
          </a:prstGeom>
          <a:ln w="152400"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571585" y="2864091"/>
            <a:ext cx="19681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497504" y="1808563"/>
            <a:ext cx="2072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Elaboração dos estudos de viabilidade do projeto de reconhecimento do Inmetro como Autarquia Especial – Agência Reguladora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Conector reto 13"/>
          <p:cNvCxnSpPr/>
          <p:nvPr/>
        </p:nvCxnSpPr>
        <p:spPr>
          <a:xfrm flipH="1">
            <a:off x="1235768" y="3892822"/>
            <a:ext cx="2" cy="2991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462604" y="4229812"/>
            <a:ext cx="1539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Início das </a:t>
            </a:r>
            <a:r>
              <a:rPr lang="pt-BR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Negociações</a:t>
            </a:r>
            <a:endParaRPr lang="pt-B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Conector reto 15"/>
          <p:cNvCxnSpPr/>
          <p:nvPr/>
        </p:nvCxnSpPr>
        <p:spPr>
          <a:xfrm>
            <a:off x="552695" y="4235888"/>
            <a:ext cx="1446403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947588" y="3370434"/>
            <a:ext cx="57579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</a:t>
            </a:r>
            <a:endParaRPr lang="pt-BR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3495585" y="3395328"/>
            <a:ext cx="57579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</a:t>
            </a:r>
            <a:endParaRPr lang="pt-BR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4028022" y="3382784"/>
            <a:ext cx="575799" cy="3231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pt-B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</a:t>
            </a:r>
            <a:endParaRPr lang="pt-BR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6097237" y="3359705"/>
            <a:ext cx="57579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</a:t>
            </a:r>
            <a:endParaRPr lang="pt-BR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6724279" y="3374791"/>
            <a:ext cx="6134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</a:t>
            </a:r>
            <a:endParaRPr lang="pt-BR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2899299" y="2375558"/>
            <a:ext cx="1812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Edição do Aviso Ministerial </a:t>
            </a:r>
            <a:r>
              <a:rPr lang="pt-B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084/2017</a:t>
            </a:r>
            <a:endParaRPr lang="pt-B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Conector reto 30"/>
          <p:cNvCxnSpPr/>
          <p:nvPr/>
        </p:nvCxnSpPr>
        <p:spPr>
          <a:xfrm>
            <a:off x="3028320" y="2904953"/>
            <a:ext cx="1591043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ixaDeTexto 33"/>
          <p:cNvSpPr txBox="1"/>
          <p:nvPr/>
        </p:nvSpPr>
        <p:spPr>
          <a:xfrm>
            <a:off x="4245960" y="5098130"/>
            <a:ext cx="2312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Articulações com:</a:t>
            </a:r>
          </a:p>
          <a:p>
            <a:pPr algn="just"/>
            <a:endParaRPr lang="pt-B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Segmento Empresarial;</a:t>
            </a:r>
          </a:p>
          <a:p>
            <a:pPr marL="171450" indent="-171450" algn="just">
              <a:buFontTx/>
              <a:buChar char="-"/>
            </a:pP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Entidades Representativas;</a:t>
            </a:r>
          </a:p>
          <a:p>
            <a:pPr marL="171450" indent="-171450" algn="just">
              <a:buFontTx/>
              <a:buChar char="-"/>
            </a:pP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Entidades Sindicais;</a:t>
            </a:r>
          </a:p>
          <a:p>
            <a:pPr marL="171450" indent="-171450" algn="just">
              <a:buFontTx/>
              <a:buChar char="-"/>
            </a:pP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Congresso Nacional; e</a:t>
            </a:r>
          </a:p>
          <a:p>
            <a:pPr marL="171450" indent="-171450" algn="just">
              <a:buFontTx/>
              <a:buChar char="-"/>
            </a:pP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Governo Federal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Conector reto 40"/>
          <p:cNvCxnSpPr/>
          <p:nvPr/>
        </p:nvCxnSpPr>
        <p:spPr>
          <a:xfrm flipH="1">
            <a:off x="9341208" y="3915578"/>
            <a:ext cx="10822" cy="9418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aixaDeTexto 41"/>
          <p:cNvSpPr txBox="1"/>
          <p:nvPr/>
        </p:nvSpPr>
        <p:spPr>
          <a:xfrm>
            <a:off x="8512179" y="4991133"/>
            <a:ext cx="16312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Envio ao Ministério Da Economia / Casa Civil para  adequação do marco Legal do Inmetro </a:t>
            </a:r>
            <a:endParaRPr lang="pt-B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Conector reto 42"/>
          <p:cNvCxnSpPr/>
          <p:nvPr/>
        </p:nvCxnSpPr>
        <p:spPr>
          <a:xfrm>
            <a:off x="8586062" y="4932668"/>
            <a:ext cx="1387206" cy="99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/>
          <p:cNvCxnSpPr/>
          <p:nvPr/>
        </p:nvCxnSpPr>
        <p:spPr>
          <a:xfrm>
            <a:off x="10413500" y="2948589"/>
            <a:ext cx="0" cy="3060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/>
          <p:cNvCxnSpPr/>
          <p:nvPr/>
        </p:nvCxnSpPr>
        <p:spPr>
          <a:xfrm>
            <a:off x="9656522" y="2883289"/>
            <a:ext cx="13902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aixaDeTexto 45"/>
          <p:cNvSpPr txBox="1"/>
          <p:nvPr/>
        </p:nvSpPr>
        <p:spPr>
          <a:xfrm>
            <a:off x="9605540" y="2530710"/>
            <a:ext cx="1629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Sansão Presidencial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CaixaDeTexto 62"/>
          <p:cNvSpPr txBox="1"/>
          <p:nvPr/>
        </p:nvSpPr>
        <p:spPr>
          <a:xfrm>
            <a:off x="10160297" y="3404168"/>
            <a:ext cx="57579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</a:t>
            </a:r>
            <a:endParaRPr lang="pt-BR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080" name="Conector reto 3079"/>
          <p:cNvCxnSpPr/>
          <p:nvPr/>
        </p:nvCxnSpPr>
        <p:spPr>
          <a:xfrm>
            <a:off x="4064247" y="2963637"/>
            <a:ext cx="4556" cy="1990883"/>
          </a:xfrm>
          <a:prstGeom prst="line">
            <a:avLst/>
          </a:prstGeom>
          <a:ln w="38100"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6" name="Conector reto 75"/>
          <p:cNvCxnSpPr/>
          <p:nvPr/>
        </p:nvCxnSpPr>
        <p:spPr>
          <a:xfrm>
            <a:off x="6734174" y="2983061"/>
            <a:ext cx="0" cy="1960927"/>
          </a:xfrm>
          <a:prstGeom prst="line">
            <a:avLst/>
          </a:prstGeom>
          <a:ln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2" name="Conector reto 91"/>
          <p:cNvCxnSpPr/>
          <p:nvPr/>
        </p:nvCxnSpPr>
        <p:spPr>
          <a:xfrm>
            <a:off x="4047976" y="5080979"/>
            <a:ext cx="2703273" cy="99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/>
          <p:cNvCxnSpPr/>
          <p:nvPr/>
        </p:nvCxnSpPr>
        <p:spPr>
          <a:xfrm flipH="1">
            <a:off x="3776708" y="2949986"/>
            <a:ext cx="2" cy="2991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/>
          <p:cNvCxnSpPr/>
          <p:nvPr/>
        </p:nvCxnSpPr>
        <p:spPr>
          <a:xfrm>
            <a:off x="5388790" y="4885317"/>
            <a:ext cx="0" cy="1623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649" y="3195589"/>
            <a:ext cx="722173" cy="6975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046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/>
          <p:cNvSpPr txBox="1">
            <a:spLocks/>
          </p:cNvSpPr>
          <p:nvPr/>
        </p:nvSpPr>
        <p:spPr>
          <a:xfrm>
            <a:off x="0" y="589708"/>
            <a:ext cx="12192000" cy="8070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Modernização do Inmetro – AR próximos passos</a:t>
            </a:r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pt-BR" sz="36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079987" y="1931607"/>
            <a:ext cx="68040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Continuar as ações em Brasília, no Congresso</a:t>
            </a: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73" y="1396750"/>
            <a:ext cx="2878093" cy="1439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ector reto 3"/>
          <p:cNvCxnSpPr/>
          <p:nvPr/>
        </p:nvCxnSpPr>
        <p:spPr>
          <a:xfrm>
            <a:off x="3518704" y="1396750"/>
            <a:ext cx="11574" cy="14390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>
            <a:stCxn id="3" idx="1"/>
          </p:cNvCxnSpPr>
          <p:nvPr/>
        </p:nvCxnSpPr>
        <p:spPr>
          <a:xfrm flipH="1">
            <a:off x="3682678" y="2116273"/>
            <a:ext cx="3973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 10"/>
          <p:cNvSpPr/>
          <p:nvPr/>
        </p:nvSpPr>
        <p:spPr>
          <a:xfrm>
            <a:off x="4093487" y="4520458"/>
            <a:ext cx="68040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Continuar as ações com o Setor Produtivo</a:t>
            </a: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4" name="Conector reto 13"/>
          <p:cNvCxnSpPr/>
          <p:nvPr/>
        </p:nvCxnSpPr>
        <p:spPr>
          <a:xfrm flipH="1">
            <a:off x="3524491" y="3644225"/>
            <a:ext cx="7713" cy="22397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H="1">
            <a:off x="3696178" y="4717316"/>
            <a:ext cx="3973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72" y="3725454"/>
            <a:ext cx="2878093" cy="2158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630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/>
          <p:cNvSpPr txBox="1">
            <a:spLocks/>
          </p:cNvSpPr>
          <p:nvPr/>
        </p:nvSpPr>
        <p:spPr>
          <a:xfrm>
            <a:off x="0" y="589708"/>
            <a:ext cx="12192000" cy="8070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Modernização do Inmetro – AR próximos passos</a:t>
            </a:r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pt-BR" sz="36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079987" y="1839007"/>
            <a:ext cx="68040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Continuar as ações com Entidades Representativas de Classe</a:t>
            </a: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4" name="Conector reto 3"/>
          <p:cNvCxnSpPr/>
          <p:nvPr/>
        </p:nvCxnSpPr>
        <p:spPr>
          <a:xfrm>
            <a:off x="3518704" y="1396750"/>
            <a:ext cx="11574" cy="14390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>
            <a:stCxn id="3" idx="1"/>
          </p:cNvCxnSpPr>
          <p:nvPr/>
        </p:nvCxnSpPr>
        <p:spPr>
          <a:xfrm flipH="1">
            <a:off x="3696178" y="2162173"/>
            <a:ext cx="3838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 10"/>
          <p:cNvSpPr/>
          <p:nvPr/>
        </p:nvSpPr>
        <p:spPr>
          <a:xfrm>
            <a:off x="4093487" y="4179082"/>
            <a:ext cx="72728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Continuar as ações com o Executivo (Ministério de Casa Civil)</a:t>
            </a: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4" name="Conector reto 13"/>
          <p:cNvCxnSpPr/>
          <p:nvPr/>
        </p:nvCxnSpPr>
        <p:spPr>
          <a:xfrm>
            <a:off x="3532204" y="3644225"/>
            <a:ext cx="11574" cy="14390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>
            <a:stCxn id="11" idx="1"/>
          </p:cNvCxnSpPr>
          <p:nvPr/>
        </p:nvCxnSpPr>
        <p:spPr>
          <a:xfrm flipH="1">
            <a:off x="3696179" y="4363748"/>
            <a:ext cx="3973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73" y="3644225"/>
            <a:ext cx="27241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73" y="1313244"/>
            <a:ext cx="2869678" cy="172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05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/>
          <p:cNvSpPr txBox="1">
            <a:spLocks/>
          </p:cNvSpPr>
          <p:nvPr/>
        </p:nvSpPr>
        <p:spPr>
          <a:xfrm>
            <a:off x="0" y="589708"/>
            <a:ext cx="12192000" cy="8070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Modernização do Inmetro – AR próximos passos</a:t>
            </a:r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pt-BR" sz="36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pt-BR" sz="36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412822" y="1396750"/>
            <a:ext cx="6804074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presidente do Inmetro 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externou sua opinião sobre </a:t>
            </a:r>
            <a:r>
              <a:rPr lang="pt-B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modernização do Inmetro – 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 em mais de uma ocasião: 28 </a:t>
            </a:r>
            <a:r>
              <a:rPr lang="pt-B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janeiro de 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2019</a:t>
            </a:r>
            <a:r>
              <a:rPr lang="pt-B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 28 de maio de 2019, ambos no </a:t>
            </a:r>
            <a:r>
              <a:rPr lang="pt-B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auditório do prédio 06 do “Campus Armênio Lobo da Cunha 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Filho” :</a:t>
            </a:r>
          </a:p>
          <a:p>
            <a:pPr algn="just"/>
            <a:endParaRPr lang="pt-BR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t-BR" sz="3000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“Não é nossa prioridade”</a:t>
            </a:r>
            <a:endParaRPr lang="pt-BR" sz="3000" i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41" y="4356346"/>
            <a:ext cx="2390775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405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5449449" y="2430430"/>
            <a:ext cx="6600657" cy="4396038"/>
            <a:chOff x="5366754" y="2461962"/>
            <a:chExt cx="6600657" cy="4396038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6754" y="2461962"/>
              <a:ext cx="6600657" cy="4396038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9635551" y="2907916"/>
              <a:ext cx="161015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 smtClean="0"/>
                <a:t>Segura que esta é só pra agosto!</a:t>
              </a:r>
              <a:endParaRPr lang="pt-BR" dirty="0"/>
            </a:p>
          </p:txBody>
        </p:sp>
      </p:grpSp>
      <p:sp>
        <p:nvSpPr>
          <p:cNvPr id="3" name="CaixaDeTexto 2"/>
          <p:cNvSpPr txBox="1"/>
          <p:nvPr/>
        </p:nvSpPr>
        <p:spPr>
          <a:xfrm>
            <a:off x="238826" y="2196861"/>
            <a:ext cx="5926843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3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Transferência do RC  para o Campus Armênio Lobo da </a:t>
            </a:r>
            <a:r>
              <a:rPr lang="pt-BR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Cunha </a:t>
            </a:r>
            <a:r>
              <a:rPr lang="pt-BR" sz="3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Filho</a:t>
            </a:r>
          </a:p>
        </p:txBody>
      </p:sp>
    </p:spTree>
    <p:extLst>
      <p:ext uri="{BB962C8B-B14F-4D97-AF65-F5344CB8AC3E}">
        <p14:creationId xmlns:p14="http://schemas.microsoft.com/office/powerpoint/2010/main" val="192800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404664"/>
            <a:ext cx="9143999" cy="1085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           </a:t>
            </a:r>
            <a:endParaRPr lang="pt-B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AutoShape 2" descr="Resultado de imagem para churchill frases"/>
          <p:cNvSpPr>
            <a:spLocks noChangeAspect="1" noChangeArrowheads="1"/>
          </p:cNvSpPr>
          <p:nvPr/>
        </p:nvSpPr>
        <p:spPr bwMode="auto">
          <a:xfrm>
            <a:off x="1013705" y="96688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07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11116</TotalTime>
  <Words>860</Words>
  <Application>Microsoft Office PowerPoint</Application>
  <PresentationFormat>Widescreen</PresentationFormat>
  <Paragraphs>130</Paragraphs>
  <Slides>33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42" baseType="lpstr">
      <vt:lpstr>Arial</vt:lpstr>
      <vt:lpstr>Bernard MT Condensed</vt:lpstr>
      <vt:lpstr>Calibri</vt:lpstr>
      <vt:lpstr>Calibri Light</vt:lpstr>
      <vt:lpstr>Comic Sans MS</vt:lpstr>
      <vt:lpstr>Tahoma</vt:lpstr>
      <vt:lpstr>Times New Roman</vt:lpstr>
      <vt:lpstr>Verdana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Informes</vt:lpstr>
      <vt:lpstr>Planos de Saúde – Asmetro-SN, CVM e INPI</vt:lpstr>
      <vt:lpstr>Planos de Saúde – Reajustes Praticados</vt:lpstr>
      <vt:lpstr>Mensalidade Sindical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Linha do Tempo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AGÊNCIA NACIONAL DE METROLOGIA, QUALIDADE E SEGURANÇA DE PRODUTOS</dc:title>
  <dc:creator>Pedro Brown</dc:creator>
  <cp:lastModifiedBy>Ballerini</cp:lastModifiedBy>
  <cp:revision>382</cp:revision>
  <cp:lastPrinted>2017-07-26T12:03:32Z</cp:lastPrinted>
  <dcterms:created xsi:type="dcterms:W3CDTF">2017-06-05T19:16:58Z</dcterms:created>
  <dcterms:modified xsi:type="dcterms:W3CDTF">2019-06-12T10:13:32Z</dcterms:modified>
</cp:coreProperties>
</file>