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9" r:id="rId4"/>
    <p:sldId id="264" r:id="rId5"/>
    <p:sldId id="265" r:id="rId6"/>
    <p:sldId id="266" r:id="rId7"/>
    <p:sldId id="267" r:id="rId8"/>
    <p:sldId id="270" r:id="rId9"/>
    <p:sldId id="260" r:id="rId10"/>
    <p:sldId id="271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AC31"/>
    <a:srgbClr val="C7DD26"/>
    <a:srgbClr val="C6DD26"/>
    <a:srgbClr val="122E55"/>
    <a:srgbClr val="122F56"/>
    <a:srgbClr val="C1C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715"/>
  </p:normalViewPr>
  <p:slideViewPr>
    <p:cSldViewPr snapToGrid="0">
      <p:cViewPr varScale="1">
        <p:scale>
          <a:sx n="113" d="100"/>
          <a:sy n="113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A2304-7C23-A837-B993-819F5C6D2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AC03D2-16DB-A166-E24B-2BEE74C52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7AFEAC-E691-A2F4-4BAA-56488B5F0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B58C2B-37B4-4E92-CCA2-5748DD610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42F142-50F4-4F69-614D-8CFFF70A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923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C9D9E-C0A6-4F4E-BFBC-B7306F0C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19192F-3D4D-CA53-ACDC-2AAE10C39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B62DE8-D89B-12D5-B046-9262A0E4F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71FE35-F33B-A3EF-5598-CE894B540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4CA0E1-AF87-71F9-5D42-0EE692C4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26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39EB1-8488-7D19-0F6A-D459DC46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D46A0E-3637-1A95-CD2F-AA5E29708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EE7CDD-D3D6-98AF-2D89-F7BF5E9D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CB5407-EE9F-6331-8748-BFB52BEE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7647EA-FE32-F3EB-5451-5200A25E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93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5A3CE-7EB0-BAF0-0177-7C14BB186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A906CD-70A8-A654-0C1F-5452E3B6B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F6DA62-FDEF-6CF0-51F1-F85CD65D74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18BE7B-C560-3C70-748F-90F9D8FA5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F3F5DE-49E4-A83B-1E0B-D0A26036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90022D-92F7-0DA5-4D40-3E1AC3F9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313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6109A-F0E0-8838-66B7-BFDC4C570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A1866-6E94-5060-B23C-2EB12F9B2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33B1C3-E78B-ADA6-122E-B84ED2458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B7C62F8-5100-068A-E0C1-4EAFFACA96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D836AE7-8518-72E4-7F32-9B0D08C8DA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33E0AFC-9B56-7B12-B743-62247DECB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524D0B0-1E42-65F0-2E9F-3FC006007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9BFF46B-C53A-9916-7A5C-303090D2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859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60081-82EF-2049-176E-03521069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052F6B2-52BB-4D58-5AC3-BC3E4A071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58B7D1B-F2CD-3F83-DC06-EF5BC00A3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85B7791-0B5B-3240-F3C3-9A9149D3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68CD8BD-BF8C-C757-8665-4E77DFCAE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881E02-C013-C563-C8D9-0BF8DE9DD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4DF77E-BF9B-6DBE-4C5F-3A10AA00D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747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3A3AAB-45F1-6815-0E6C-55ED9DB41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E7E50B-0D4F-6353-4E8C-2D4E3A2DF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801454-F173-07C7-B208-CAAE5C02B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DC083E-4D89-00ED-6D9E-77F863B84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754505-4266-AB13-40C2-BE7562169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D57DF8-0A3A-107B-48CB-A13DC0C9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06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74F83-D6BF-4A34-3FF8-449C4B7E7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E26B6B0-179B-A77F-3DE4-4FB0E6D1B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7BC2604-B0B6-378F-6497-CDBE8E5F8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083778-DF05-8A3B-915E-7925F06E4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14E4E18-D3C6-C607-0C8E-33564AED0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5EA1D0-69BF-AA9C-90A8-24FA0DA6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54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49669-1D5E-5927-C729-5E62F5DA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DD6E1C-94F2-4723-BA89-D267646F3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CC4C22-D8FD-C2A6-CB58-C8EDEC0ED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24FCDA-EE6C-F25F-2B9E-806E9A5BA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AC2AD0-178D-843C-C1E6-11B41A90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051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580224-806A-B785-6AFB-B31C286EF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6CA7DD-635D-E77E-9A21-A9EAC540A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4F9F0F-1D4B-CA56-64B6-9B0C27B3B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EC15F5-AA7C-35A8-C407-CCBA2F905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C7AC66-B173-57CE-1090-9AFE6F18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6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0353FC2-A603-3137-AFC4-177964075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ACCBAC-3BFB-91F0-6051-64E206708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1810DA-D1BD-B33F-DEF7-B56366909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A4ABB-D3F5-CB4F-BAA7-E6910E3C7CD0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510387-28F5-BAC0-D365-F01418A6B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058460-3C7F-29EB-7FB7-E79B9429C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88300-260F-DA46-B403-B86FF8756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467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00041F9-6C5B-6DB4-058C-6E7841F53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025A5C6-C2F1-9C88-C6B1-B897FF52C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77" y="1062547"/>
            <a:ext cx="1817224" cy="92829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9A0DE6-3E09-0837-DDE9-0D79E86749A1}"/>
              </a:ext>
            </a:extLst>
          </p:cNvPr>
          <p:cNvSpPr txBox="1"/>
          <p:nvPr/>
        </p:nvSpPr>
        <p:spPr>
          <a:xfrm>
            <a:off x="879677" y="2483768"/>
            <a:ext cx="4823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rgbClr val="122F56"/>
                </a:solidFill>
              </a:rPr>
              <a:t>Mesa de Negociações</a:t>
            </a:r>
          </a:p>
          <a:p>
            <a:r>
              <a:rPr lang="pt-BR" sz="3600" b="1" dirty="0">
                <a:solidFill>
                  <a:srgbClr val="122F56"/>
                </a:solidFill>
              </a:rPr>
              <a:t>Contraproposta Inmetro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2F5A174-0D65-1B00-AA93-43A53BA0DA23}"/>
              </a:ext>
            </a:extLst>
          </p:cNvPr>
          <p:cNvSpPr txBox="1"/>
          <p:nvPr/>
        </p:nvSpPr>
        <p:spPr>
          <a:xfrm>
            <a:off x="1003855" y="3684097"/>
            <a:ext cx="1095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122F56"/>
                </a:solidFill>
              </a:rPr>
              <a:t>Agosto 2024</a:t>
            </a:r>
          </a:p>
        </p:txBody>
      </p:sp>
    </p:spTree>
    <p:extLst>
      <p:ext uri="{BB962C8B-B14F-4D97-AF65-F5344CB8AC3E}">
        <p14:creationId xmlns:p14="http://schemas.microsoft.com/office/powerpoint/2010/main" val="325538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78E7828-9545-374C-FC2E-8BF1BDA38ED7}"/>
              </a:ext>
            </a:extLst>
          </p:cNvPr>
          <p:cNvSpPr txBox="1"/>
          <p:nvPr/>
        </p:nvSpPr>
        <p:spPr>
          <a:xfrm>
            <a:off x="1394252" y="3043283"/>
            <a:ext cx="2902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solidFill>
                  <a:srgbClr val="122F56"/>
                </a:solidFill>
              </a:rPr>
              <a:t>Atual Proposta MGI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BA6FC0E-39FE-3337-E54E-186C52CEF76C}"/>
              </a:ext>
            </a:extLst>
          </p:cNvPr>
          <p:cNvSpPr txBox="1"/>
          <p:nvPr/>
        </p:nvSpPr>
        <p:spPr>
          <a:xfrm>
            <a:off x="4578573" y="2812450"/>
            <a:ext cx="5780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solidFill>
                  <a:srgbClr val="122F56"/>
                </a:solidFill>
              </a:defRPr>
            </a:lvl1pPr>
          </a:lstStyle>
          <a:p>
            <a:r>
              <a:rPr lang="pt-BR" sz="2400" b="1" dirty="0">
                <a:solidFill>
                  <a:srgbClr val="0070C0"/>
                </a:solidFill>
              </a:rPr>
              <a:t>Ampliação de distorções entre as carreiras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5EED644-542A-C70F-82C3-BF82DB31E1A9}"/>
              </a:ext>
            </a:extLst>
          </p:cNvPr>
          <p:cNvSpPr txBox="1"/>
          <p:nvPr/>
        </p:nvSpPr>
        <p:spPr>
          <a:xfrm>
            <a:off x="4578573" y="3674182"/>
            <a:ext cx="5655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0070C0"/>
                </a:solidFill>
              </a:defRPr>
            </a:lvl1pPr>
          </a:lstStyle>
          <a:p>
            <a:r>
              <a:rPr lang="pt-BR" sz="2400" dirty="0"/>
              <a:t>Enfraquece um órgão superavitário, central na Infraestrutura da Qualidade.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79C1C6E-EFF9-B566-D7A6-21EB5A18B820}"/>
              </a:ext>
            </a:extLst>
          </p:cNvPr>
          <p:cNvCxnSpPr/>
          <p:nvPr/>
        </p:nvCxnSpPr>
        <p:spPr>
          <a:xfrm>
            <a:off x="4481689" y="1264356"/>
            <a:ext cx="0" cy="451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197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78E7828-9545-374C-FC2E-8BF1BDA38ED7}"/>
              </a:ext>
            </a:extLst>
          </p:cNvPr>
          <p:cNvSpPr txBox="1"/>
          <p:nvPr/>
        </p:nvSpPr>
        <p:spPr>
          <a:xfrm>
            <a:off x="739494" y="740779"/>
            <a:ext cx="2902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122F56"/>
                </a:solidFill>
              </a:rPr>
              <a:t>Proposta MGI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E17BC8A-D609-EF96-7769-9131967DA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544" y="1533930"/>
            <a:ext cx="8184449" cy="45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34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5877E54-BDD8-EED0-B8B3-D956FE271699}"/>
              </a:ext>
            </a:extLst>
          </p:cNvPr>
          <p:cNvSpPr txBox="1"/>
          <p:nvPr/>
        </p:nvSpPr>
        <p:spPr>
          <a:xfrm>
            <a:off x="1134606" y="3386034"/>
            <a:ext cx="3216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>
              <a:defRPr sz="2000" b="1">
                <a:solidFill>
                  <a:srgbClr val="FF0000"/>
                </a:solidFill>
              </a:defRPr>
            </a:lvl1pPr>
          </a:lstStyle>
          <a:p>
            <a:r>
              <a:rPr lang="pt-BR" dirty="0">
                <a:solidFill>
                  <a:srgbClr val="0070C0"/>
                </a:solidFill>
              </a:rPr>
              <a:t>Onde o Inmetro está envolvido?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5E38FEE-BE90-4AE0-D324-8C0CD8A354B1}"/>
              </a:ext>
            </a:extLst>
          </p:cNvPr>
          <p:cNvSpPr txBox="1"/>
          <p:nvPr/>
        </p:nvSpPr>
        <p:spPr>
          <a:xfrm>
            <a:off x="4792490" y="2770481"/>
            <a:ext cx="533921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Sinmetro</a:t>
            </a:r>
          </a:p>
          <a:p>
            <a:r>
              <a:rPr lang="pt-BR" sz="2000" b="1" dirty="0"/>
              <a:t>Sistema Nacional de Vigilância Sanitária - SNVS</a:t>
            </a:r>
          </a:p>
          <a:p>
            <a:r>
              <a:rPr lang="pt-BR" sz="2000" b="1" dirty="0"/>
              <a:t>Sistema Único de Saúde - SUS</a:t>
            </a:r>
          </a:p>
          <a:p>
            <a:r>
              <a:rPr lang="pt-BR" sz="2000" b="1" dirty="0"/>
              <a:t>Sistema Unificado de Atenção à Sanidade Agropecuária - SUASA</a:t>
            </a:r>
          </a:p>
          <a:p>
            <a:r>
              <a:rPr lang="pt-BR" sz="2000" b="1" dirty="0"/>
              <a:t>Sistema Nacional do Meio Ambiente – SISNAMA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51FE43BE-04B7-C2E7-0EB4-498D89D04373}"/>
              </a:ext>
            </a:extLst>
          </p:cNvPr>
          <p:cNvCxnSpPr/>
          <p:nvPr/>
        </p:nvCxnSpPr>
        <p:spPr>
          <a:xfrm>
            <a:off x="4481689" y="1264356"/>
            <a:ext cx="0" cy="451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555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2312B22-9296-6127-D32C-11EA59712B0E}"/>
              </a:ext>
            </a:extLst>
          </p:cNvPr>
          <p:cNvSpPr txBox="1"/>
          <p:nvPr/>
        </p:nvSpPr>
        <p:spPr>
          <a:xfrm>
            <a:off x="4612302" y="1152253"/>
            <a:ext cx="659756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sz="1400"/>
            </a:lvl1pPr>
          </a:lstStyle>
          <a:p>
            <a:r>
              <a:rPr lang="pt-BR" sz="1800" b="1" dirty="0"/>
              <a:t>- Transição energética, Descarbonização da indústria, hidrogênio verde, biocombustíveis, energia fotovoltaica</a:t>
            </a:r>
          </a:p>
          <a:p>
            <a:r>
              <a:rPr lang="pt-BR" sz="1800" b="1" dirty="0"/>
              <a:t>- Eficiência energética de aparelhos domésticos, veículos, motores da indústria, transformadores de distribuição, edifícios</a:t>
            </a:r>
          </a:p>
          <a:p>
            <a:r>
              <a:rPr lang="pt-BR" sz="1800" b="1" dirty="0"/>
              <a:t>- Equipamentos e dispositivos médicos de baixa e alta tecnologia</a:t>
            </a:r>
          </a:p>
          <a:p>
            <a:r>
              <a:rPr lang="pt-BR" sz="1800" b="1" dirty="0"/>
              <a:t>- Produtos controlados pelas Forças Armadas</a:t>
            </a:r>
          </a:p>
          <a:p>
            <a:r>
              <a:rPr lang="pt-BR" sz="1800" b="1" dirty="0"/>
              <a:t>- Construção civil</a:t>
            </a:r>
          </a:p>
          <a:p>
            <a:r>
              <a:rPr lang="pt-BR" sz="1800" b="1" dirty="0"/>
              <a:t>- Segurança da frota de Gás Natural Veicular</a:t>
            </a:r>
          </a:p>
          <a:p>
            <a:r>
              <a:rPr lang="pt-BR" sz="1800" b="1" dirty="0"/>
              <a:t>- Confiança das medições nos laboratórios da indústria brasileira</a:t>
            </a:r>
          </a:p>
          <a:p>
            <a:r>
              <a:rPr lang="pt-BR" sz="1800" b="1" dirty="0"/>
              <a:t>- Superação de barreiras técnicas à exportação</a:t>
            </a:r>
          </a:p>
          <a:p>
            <a:r>
              <a:rPr lang="pt-BR" sz="1800" b="1" dirty="0"/>
              <a:t>- Telecomunicações, Cibersegurança</a:t>
            </a:r>
          </a:p>
          <a:p>
            <a:r>
              <a:rPr lang="pt-BR" sz="1800" b="1" dirty="0"/>
              <a:t>- Motores de foguetes, turbinas eólicas, oleodutos,  sistemas de ar-condicionado, correntes oceânicas, padrões climáticos</a:t>
            </a:r>
          </a:p>
          <a:p>
            <a:r>
              <a:rPr lang="pt-BR" sz="1800" b="1" dirty="0"/>
              <a:t>- Instalações elétricas das residências e estabelecimentos comerciais brasileiros</a:t>
            </a:r>
          </a:p>
          <a:p>
            <a:r>
              <a:rPr lang="pt-BR" sz="1800" b="1" dirty="0"/>
              <a:t>- Produção de medicamentos e vacinas (e a vacinação)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FF9017D-3102-EBC3-D24B-F1FDF39FB033}"/>
              </a:ext>
            </a:extLst>
          </p:cNvPr>
          <p:cNvSpPr txBox="1"/>
          <p:nvPr/>
        </p:nvSpPr>
        <p:spPr>
          <a:xfrm>
            <a:off x="1134606" y="3386034"/>
            <a:ext cx="3216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>
              <a:defRPr sz="2000" b="1">
                <a:solidFill>
                  <a:srgbClr val="FF0000"/>
                </a:solidFill>
              </a:defRPr>
            </a:lvl1pPr>
          </a:lstStyle>
          <a:p>
            <a:r>
              <a:rPr lang="pt-BR" dirty="0">
                <a:solidFill>
                  <a:srgbClr val="0070C0"/>
                </a:solidFill>
              </a:rPr>
              <a:t>Onde o Inmetro está envolvido?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FA666D6C-D1D4-0C44-39D4-DB13810E2E81}"/>
              </a:ext>
            </a:extLst>
          </p:cNvPr>
          <p:cNvCxnSpPr/>
          <p:nvPr/>
        </p:nvCxnSpPr>
        <p:spPr>
          <a:xfrm>
            <a:off x="4481689" y="1264356"/>
            <a:ext cx="0" cy="451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21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9D4F237-F03C-FDB3-4B49-52C4516523EC}"/>
              </a:ext>
            </a:extLst>
          </p:cNvPr>
          <p:cNvSpPr txBox="1"/>
          <p:nvPr/>
        </p:nvSpPr>
        <p:spPr>
          <a:xfrm>
            <a:off x="4808932" y="1092294"/>
            <a:ext cx="55429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sz="1600" b="1"/>
            </a:lvl1pPr>
          </a:lstStyle>
          <a:p>
            <a:r>
              <a:rPr lang="pt-BR" sz="1800" dirty="0"/>
              <a:t>Nova Indústria Brasil</a:t>
            </a:r>
          </a:p>
          <a:p>
            <a:r>
              <a:rPr lang="pt-BR" sz="1800" dirty="0"/>
              <a:t>Programa Brasileiro de Etiquetagem (PBE)</a:t>
            </a:r>
          </a:p>
          <a:p>
            <a:r>
              <a:rPr lang="pt-BR" sz="1800" dirty="0"/>
              <a:t>Lei de Eficiência Energética</a:t>
            </a:r>
          </a:p>
          <a:p>
            <a:r>
              <a:rPr lang="pt-BR" sz="1800" dirty="0"/>
              <a:t>Minha Casa Minha Vida</a:t>
            </a:r>
          </a:p>
          <a:p>
            <a:r>
              <a:rPr lang="pt-BR" sz="1800" dirty="0"/>
              <a:t>Compras Públicas</a:t>
            </a:r>
          </a:p>
          <a:p>
            <a:r>
              <a:rPr lang="pt-BR" sz="1800" dirty="0"/>
              <a:t>Mover (Programa de Mobilidade Verde e Inovação)</a:t>
            </a:r>
          </a:p>
          <a:p>
            <a:r>
              <a:rPr lang="pt-BR" sz="1800" dirty="0"/>
              <a:t>Caminho da Escola (Ônibus Escolares)</a:t>
            </a:r>
          </a:p>
          <a:p>
            <a:r>
              <a:rPr lang="pt-BR" sz="1800" dirty="0"/>
              <a:t>Selo Verde; Selo Amazônia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AFB855F-08F1-CF39-4D77-0361AABD52A4}"/>
              </a:ext>
            </a:extLst>
          </p:cNvPr>
          <p:cNvSpPr txBox="1"/>
          <p:nvPr/>
        </p:nvSpPr>
        <p:spPr>
          <a:xfrm>
            <a:off x="4808932" y="357517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1"/>
            </a:lvl1pPr>
          </a:lstStyle>
          <a:p>
            <a:r>
              <a:rPr lang="pt-BR" dirty="0"/>
              <a:t>Impacto direto na produção e negócios da ELETROS, ABINEE,</a:t>
            </a:r>
          </a:p>
          <a:p>
            <a:r>
              <a:rPr lang="pt-BR" dirty="0"/>
              <a:t>ABIMAQ, ANFAVEA, ABRINQ, ABIT, ABSOLAR, ABRAVA, ABRAC, ABAGÁS, ABILUX, SINDIPEÇAS, ANIP, ABRAS, ABIA, ABIMO, ABIMED, etc.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2DA773F-C9BF-82EE-5F99-0CE0C933AFBF}"/>
              </a:ext>
            </a:extLst>
          </p:cNvPr>
          <p:cNvSpPr txBox="1"/>
          <p:nvPr/>
        </p:nvSpPr>
        <p:spPr>
          <a:xfrm>
            <a:off x="4808932" y="495006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1"/>
            </a:lvl1pPr>
          </a:lstStyle>
          <a:p>
            <a:r>
              <a:rPr lang="pt-BR" dirty="0"/>
              <a:t>Mais de 1.700 laboratórios (ensaios, calibrações, análises clínicas) e mais de 300 organismos acreditados para certificação e inspeção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9FC0860F-73CA-916D-B863-5E16225AB0C5}"/>
              </a:ext>
            </a:extLst>
          </p:cNvPr>
          <p:cNvCxnSpPr/>
          <p:nvPr/>
        </p:nvCxnSpPr>
        <p:spPr>
          <a:xfrm>
            <a:off x="4481689" y="1264356"/>
            <a:ext cx="0" cy="451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18BFF97-622A-4280-BD5A-127FAD844406}"/>
              </a:ext>
            </a:extLst>
          </p:cNvPr>
          <p:cNvSpPr txBox="1"/>
          <p:nvPr/>
        </p:nvSpPr>
        <p:spPr>
          <a:xfrm>
            <a:off x="1134606" y="3386034"/>
            <a:ext cx="3216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>
              <a:defRPr sz="2000" b="1">
                <a:solidFill>
                  <a:srgbClr val="FF0000"/>
                </a:solidFill>
              </a:defRPr>
            </a:lvl1pPr>
          </a:lstStyle>
          <a:p>
            <a:r>
              <a:rPr lang="pt-BR" dirty="0">
                <a:solidFill>
                  <a:srgbClr val="0070C0"/>
                </a:solidFill>
              </a:rPr>
              <a:t>Onde o Inmetro está envolvido?</a:t>
            </a:r>
          </a:p>
        </p:txBody>
      </p:sp>
    </p:spTree>
    <p:extLst>
      <p:ext uri="{BB962C8B-B14F-4D97-AF65-F5344CB8AC3E}">
        <p14:creationId xmlns:p14="http://schemas.microsoft.com/office/powerpoint/2010/main" val="2728226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7D1772E-848A-BE4E-A0CE-4E61C72F3B04}"/>
              </a:ext>
            </a:extLst>
          </p:cNvPr>
          <p:cNvSpPr txBox="1"/>
          <p:nvPr/>
        </p:nvSpPr>
        <p:spPr>
          <a:xfrm>
            <a:off x="4803350" y="193948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1"/>
            </a:lvl1pPr>
          </a:lstStyle>
          <a:p>
            <a:r>
              <a:rPr lang="pt-BR" dirty="0"/>
              <a:t>Pesquisas de ponta na Metrologia Científica para Segurança Alimentar, Microbiologia, Materiais, Química e Mecânica, Elétrica, Fluidos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FCAB1AA-3FC3-590C-6FEA-E66EEE989404}"/>
              </a:ext>
            </a:extLst>
          </p:cNvPr>
          <p:cNvSpPr txBox="1"/>
          <p:nvPr/>
        </p:nvSpPr>
        <p:spPr>
          <a:xfrm>
            <a:off x="4803350" y="319896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1"/>
            </a:lvl1pPr>
          </a:lstStyle>
          <a:p>
            <a:r>
              <a:rPr lang="pt-BR" dirty="0"/>
              <a:t>Taxímetros, radares, cronotacógrafos, termômetros, balanças, medidores de pressão arterial, produtos da Cesta Básica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4F8A949-7466-A88A-807C-72283AD2E91C}"/>
              </a:ext>
            </a:extLst>
          </p:cNvPr>
          <p:cNvSpPr txBox="1"/>
          <p:nvPr/>
        </p:nvSpPr>
        <p:spPr>
          <a:xfrm>
            <a:off x="4803350" y="4181452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Vigilância de mercado exercida por uma grande rede de fiscalização (RBMLQ) contra produtos perigosos, fraudes no abastecimento de combustíveis, entrada de produtos importados irregulares no país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4375EF95-970F-AB91-0C4D-760B2F35CE0F}"/>
              </a:ext>
            </a:extLst>
          </p:cNvPr>
          <p:cNvCxnSpPr/>
          <p:nvPr/>
        </p:nvCxnSpPr>
        <p:spPr>
          <a:xfrm>
            <a:off x="4481689" y="1264356"/>
            <a:ext cx="0" cy="451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3266B58-AAA7-BABC-39A8-FADDCE64A5C6}"/>
              </a:ext>
            </a:extLst>
          </p:cNvPr>
          <p:cNvSpPr txBox="1"/>
          <p:nvPr/>
        </p:nvSpPr>
        <p:spPr>
          <a:xfrm>
            <a:off x="1134606" y="3386034"/>
            <a:ext cx="3216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>
              <a:defRPr sz="2000" b="1">
                <a:solidFill>
                  <a:srgbClr val="FF0000"/>
                </a:solidFill>
              </a:defRPr>
            </a:lvl1pPr>
          </a:lstStyle>
          <a:p>
            <a:r>
              <a:rPr lang="pt-BR" dirty="0">
                <a:solidFill>
                  <a:srgbClr val="0070C0"/>
                </a:solidFill>
              </a:rPr>
              <a:t>Onde o Inmetro está envolvido?</a:t>
            </a:r>
          </a:p>
        </p:txBody>
      </p:sp>
    </p:spTree>
    <p:extLst>
      <p:ext uri="{BB962C8B-B14F-4D97-AF65-F5344CB8AC3E}">
        <p14:creationId xmlns:p14="http://schemas.microsoft.com/office/powerpoint/2010/main" val="235045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165D785-9337-DE95-24E0-E24D9AA55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969" y="1024072"/>
            <a:ext cx="7626061" cy="48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6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C2D301D-3279-1D71-5D1E-1B4B3C145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02" y="1195388"/>
            <a:ext cx="9762373" cy="41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95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6A4D37-CA87-F565-2ED3-0FC36B34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8" b="78400"/>
          <a:stretch/>
        </p:blipFill>
        <p:spPr>
          <a:xfrm>
            <a:off x="8681013" y="0"/>
            <a:ext cx="3510986" cy="148155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78E7828-9545-374C-FC2E-8BF1BDA38ED7}"/>
              </a:ext>
            </a:extLst>
          </p:cNvPr>
          <p:cNvSpPr txBox="1"/>
          <p:nvPr/>
        </p:nvSpPr>
        <p:spPr>
          <a:xfrm>
            <a:off x="739493" y="740779"/>
            <a:ext cx="591848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122F56"/>
                </a:solidFill>
              </a:rPr>
              <a:t>Proposta Inmetro (em amarelo)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E17BC8A-D609-EF96-7769-9131967DA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82" y="1481559"/>
            <a:ext cx="9109324" cy="510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174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384</Words>
  <Application>Microsoft Macintosh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Hugo Raphael Silva</dc:creator>
  <cp:lastModifiedBy>Microsoft</cp:lastModifiedBy>
  <cp:revision>11</cp:revision>
  <dcterms:created xsi:type="dcterms:W3CDTF">2023-03-02T13:40:44Z</dcterms:created>
  <dcterms:modified xsi:type="dcterms:W3CDTF">2024-08-20T11:24:16Z</dcterms:modified>
</cp:coreProperties>
</file>